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95"/>
  </p:notesMasterIdLst>
  <p:sldIdLst>
    <p:sldId id="282" r:id="rId2"/>
    <p:sldId id="405" r:id="rId3"/>
    <p:sldId id="370" r:id="rId4"/>
    <p:sldId id="291" r:id="rId5"/>
    <p:sldId id="449" r:id="rId6"/>
    <p:sldId id="374" r:id="rId7"/>
    <p:sldId id="292" r:id="rId8"/>
    <p:sldId id="296" r:id="rId9"/>
    <p:sldId id="299" r:id="rId10"/>
    <p:sldId id="298" r:id="rId11"/>
    <p:sldId id="382" r:id="rId12"/>
    <p:sldId id="302" r:id="rId13"/>
    <p:sldId id="450" r:id="rId14"/>
    <p:sldId id="399" r:id="rId15"/>
    <p:sldId id="451" r:id="rId16"/>
    <p:sldId id="307" r:id="rId17"/>
    <p:sldId id="308" r:id="rId18"/>
    <p:sldId id="309" r:id="rId19"/>
    <p:sldId id="459" r:id="rId20"/>
    <p:sldId id="311" r:id="rId21"/>
    <p:sldId id="313" r:id="rId22"/>
    <p:sldId id="315" r:id="rId23"/>
    <p:sldId id="458" r:id="rId24"/>
    <p:sldId id="317" r:id="rId25"/>
    <p:sldId id="420" r:id="rId26"/>
    <p:sldId id="319" r:id="rId27"/>
    <p:sldId id="318" r:id="rId28"/>
    <p:sldId id="460" r:id="rId29"/>
    <p:sldId id="323" r:id="rId30"/>
    <p:sldId id="421" r:id="rId31"/>
    <p:sldId id="325" r:id="rId32"/>
    <p:sldId id="338" r:id="rId33"/>
    <p:sldId id="326" r:id="rId34"/>
    <p:sldId id="333" r:id="rId35"/>
    <p:sldId id="340" r:id="rId36"/>
    <p:sldId id="339" r:id="rId37"/>
    <p:sldId id="295" r:id="rId38"/>
    <p:sldId id="351" r:id="rId39"/>
    <p:sldId id="344" r:id="rId40"/>
    <p:sldId id="345" r:id="rId41"/>
    <p:sldId id="475" r:id="rId42"/>
    <p:sldId id="346" r:id="rId43"/>
    <p:sldId id="347" r:id="rId44"/>
    <p:sldId id="356" r:id="rId45"/>
    <p:sldId id="349" r:id="rId46"/>
    <p:sldId id="350" r:id="rId47"/>
    <p:sldId id="422" r:id="rId48"/>
    <p:sldId id="476" r:id="rId49"/>
    <p:sldId id="433" r:id="rId50"/>
    <p:sldId id="435" r:id="rId51"/>
    <p:sldId id="436" r:id="rId52"/>
    <p:sldId id="437" r:id="rId53"/>
    <p:sldId id="438" r:id="rId54"/>
    <p:sldId id="439" r:id="rId55"/>
    <p:sldId id="440" r:id="rId56"/>
    <p:sldId id="441" r:id="rId57"/>
    <p:sldId id="445" r:id="rId58"/>
    <p:sldId id="442" r:id="rId59"/>
    <p:sldId id="443" r:id="rId60"/>
    <p:sldId id="444" r:id="rId61"/>
    <p:sldId id="446" r:id="rId62"/>
    <p:sldId id="368" r:id="rId63"/>
    <p:sldId id="432" r:id="rId64"/>
    <p:sldId id="477" r:id="rId65"/>
    <p:sldId id="364" r:id="rId66"/>
    <p:sldId id="366" r:id="rId67"/>
    <p:sldId id="426" r:id="rId68"/>
    <p:sldId id="424" r:id="rId69"/>
    <p:sldId id="425" r:id="rId70"/>
    <p:sldId id="427" r:id="rId71"/>
    <p:sldId id="428" r:id="rId72"/>
    <p:sldId id="430" r:id="rId73"/>
    <p:sldId id="431" r:id="rId74"/>
    <p:sldId id="394" r:id="rId75"/>
    <p:sldId id="384" r:id="rId76"/>
    <p:sldId id="390" r:id="rId77"/>
    <p:sldId id="408" r:id="rId78"/>
    <p:sldId id="413" r:id="rId79"/>
    <p:sldId id="414" r:id="rId80"/>
    <p:sldId id="418" r:id="rId81"/>
    <p:sldId id="419" r:id="rId82"/>
    <p:sldId id="256" r:id="rId83"/>
    <p:sldId id="461" r:id="rId84"/>
    <p:sldId id="478" r:id="rId85"/>
    <p:sldId id="479" r:id="rId86"/>
    <p:sldId id="467" r:id="rId87"/>
    <p:sldId id="463" r:id="rId88"/>
    <p:sldId id="464" r:id="rId89"/>
    <p:sldId id="480" r:id="rId90"/>
    <p:sldId id="265" r:id="rId91"/>
    <p:sldId id="469" r:id="rId92"/>
    <p:sldId id="373" r:id="rId93"/>
    <p:sldId id="264" r:id="rId94"/>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787" userDrawn="1">
          <p15:clr>
            <a:srgbClr val="A4A3A4"/>
          </p15:clr>
        </p15:guide>
        <p15:guide id="3" orient="horz" pos="3884" userDrawn="1">
          <p15:clr>
            <a:srgbClr val="A4A3A4"/>
          </p15:clr>
        </p15:guide>
        <p15:guide id="4" pos="5774" userDrawn="1">
          <p15:clr>
            <a:srgbClr val="A4A3A4"/>
          </p15:clr>
        </p15:guide>
        <p15:guide id="5" orient="horz" pos="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9B9C"/>
    <a:srgbClr val="009A99"/>
    <a:srgbClr val="F6F9FA"/>
    <a:srgbClr val="83D4C5"/>
    <a:srgbClr val="88E6EA"/>
    <a:srgbClr val="94CDF7"/>
    <a:srgbClr val="E6F4A1"/>
    <a:srgbClr val="FBE488"/>
    <a:srgbClr val="9EA6D8"/>
    <a:srgbClr val="C888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28"/>
    <p:restoredTop sz="95872"/>
  </p:normalViewPr>
  <p:slideViewPr>
    <p:cSldViewPr snapToGrid="0" snapToObjects="1">
      <p:cViewPr varScale="1">
        <p:scale>
          <a:sx n="112" d="100"/>
          <a:sy n="112" d="100"/>
        </p:scale>
        <p:origin x="1224" y="184"/>
      </p:cViewPr>
      <p:guideLst>
        <p:guide orient="horz" pos="459"/>
        <p:guide pos="787"/>
        <p:guide orient="horz" pos="3884"/>
        <p:guide pos="5774"/>
        <p:guide orient="horz" pos="867"/>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114F2-EEAF-934F-96D2-6F5ED2F20074}" type="datetimeFigureOut">
              <a:rPr lang="en-US" smtClean="0"/>
              <a:t>7/10/24</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A29D18-E126-2D4B-8055-EDFD1F39D13A}" type="slidenum">
              <a:rPr lang="en-US" smtClean="0"/>
              <a:t>‹#›</a:t>
            </a:fld>
            <a:endParaRPr lang="en-US"/>
          </a:p>
        </p:txBody>
      </p:sp>
    </p:spTree>
    <p:extLst>
      <p:ext uri="{BB962C8B-B14F-4D97-AF65-F5344CB8AC3E}">
        <p14:creationId xmlns:p14="http://schemas.microsoft.com/office/powerpoint/2010/main" val="34369179"/>
      </p:ext>
    </p:extLst>
  </p:cSld>
  <p:clrMap bg1="lt1" tx1="dk1" bg2="lt2" tx2="dk2" accent1="accent1" accent2="accent2" accent3="accent3" accent4="accent4" accent5="accent5" accent6="accent6" hlink="hlink" folHlink="folHlink"/>
  <p:notesStyle>
    <a:lvl1pPr marL="0" algn="l" defTabSz="839876" rtl="0" eaLnBrk="1" latinLnBrk="0" hangingPunct="1">
      <a:defRPr sz="1102" kern="1200">
        <a:solidFill>
          <a:schemeClr val="tx1"/>
        </a:solidFill>
        <a:latin typeface="+mn-lt"/>
        <a:ea typeface="+mn-ea"/>
        <a:cs typeface="+mn-cs"/>
      </a:defRPr>
    </a:lvl1pPr>
    <a:lvl2pPr marL="419938" algn="l" defTabSz="839876" rtl="0" eaLnBrk="1" latinLnBrk="0" hangingPunct="1">
      <a:defRPr sz="1102" kern="1200">
        <a:solidFill>
          <a:schemeClr val="tx1"/>
        </a:solidFill>
        <a:latin typeface="+mn-lt"/>
        <a:ea typeface="+mn-ea"/>
        <a:cs typeface="+mn-cs"/>
      </a:defRPr>
    </a:lvl2pPr>
    <a:lvl3pPr marL="839876" algn="l" defTabSz="839876" rtl="0" eaLnBrk="1" latinLnBrk="0" hangingPunct="1">
      <a:defRPr sz="1102" kern="1200">
        <a:solidFill>
          <a:schemeClr val="tx1"/>
        </a:solidFill>
        <a:latin typeface="+mn-lt"/>
        <a:ea typeface="+mn-ea"/>
        <a:cs typeface="+mn-cs"/>
      </a:defRPr>
    </a:lvl3pPr>
    <a:lvl4pPr marL="1259815" algn="l" defTabSz="839876" rtl="0" eaLnBrk="1" latinLnBrk="0" hangingPunct="1">
      <a:defRPr sz="1102" kern="1200">
        <a:solidFill>
          <a:schemeClr val="tx1"/>
        </a:solidFill>
        <a:latin typeface="+mn-lt"/>
        <a:ea typeface="+mn-ea"/>
        <a:cs typeface="+mn-cs"/>
      </a:defRPr>
    </a:lvl4pPr>
    <a:lvl5pPr marL="1679753" algn="l" defTabSz="839876" rtl="0" eaLnBrk="1" latinLnBrk="0" hangingPunct="1">
      <a:defRPr sz="1102" kern="1200">
        <a:solidFill>
          <a:schemeClr val="tx1"/>
        </a:solidFill>
        <a:latin typeface="+mn-lt"/>
        <a:ea typeface="+mn-ea"/>
        <a:cs typeface="+mn-cs"/>
      </a:defRPr>
    </a:lvl5pPr>
    <a:lvl6pPr marL="2099691" algn="l" defTabSz="839876" rtl="0" eaLnBrk="1" latinLnBrk="0" hangingPunct="1">
      <a:defRPr sz="1102" kern="1200">
        <a:solidFill>
          <a:schemeClr val="tx1"/>
        </a:solidFill>
        <a:latin typeface="+mn-lt"/>
        <a:ea typeface="+mn-ea"/>
        <a:cs typeface="+mn-cs"/>
      </a:defRPr>
    </a:lvl6pPr>
    <a:lvl7pPr marL="2519629" algn="l" defTabSz="839876" rtl="0" eaLnBrk="1" latinLnBrk="0" hangingPunct="1">
      <a:defRPr sz="1102" kern="1200">
        <a:solidFill>
          <a:schemeClr val="tx1"/>
        </a:solidFill>
        <a:latin typeface="+mn-lt"/>
        <a:ea typeface="+mn-ea"/>
        <a:cs typeface="+mn-cs"/>
      </a:defRPr>
    </a:lvl7pPr>
    <a:lvl8pPr marL="2939567" algn="l" defTabSz="839876" rtl="0" eaLnBrk="1" latinLnBrk="0" hangingPunct="1">
      <a:defRPr sz="1102" kern="1200">
        <a:solidFill>
          <a:schemeClr val="tx1"/>
        </a:solidFill>
        <a:latin typeface="+mn-lt"/>
        <a:ea typeface="+mn-ea"/>
        <a:cs typeface="+mn-cs"/>
      </a:defRPr>
    </a:lvl8pPr>
    <a:lvl9pPr marL="3359506" algn="l" defTabSz="839876" rtl="0" eaLnBrk="1" latinLnBrk="0" hangingPunct="1">
      <a:defRPr sz="1102"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D38A28-3D2D-D94F-AA86-FFD56C982270}" type="datetime1">
              <a:rPr lang="en-IN" smtClean="0"/>
              <a:t>10/07/24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4E244-8929-2D4B-99C9-FA7B886D015F}" type="slidenum">
              <a:rPr lang="en-US" smtClean="0"/>
              <a:t>‹#›</a:t>
            </a:fld>
            <a:endParaRPr lang="en-US"/>
          </a:p>
        </p:txBody>
      </p:sp>
    </p:spTree>
    <p:extLst>
      <p:ext uri="{BB962C8B-B14F-4D97-AF65-F5344CB8AC3E}">
        <p14:creationId xmlns:p14="http://schemas.microsoft.com/office/powerpoint/2010/main" val="359244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478DB-DF7C-1749-907C-A94467F5BEFA}" type="datetime1">
              <a:rPr lang="en-IN" smtClean="0"/>
              <a:t>10/07/24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4E244-8929-2D4B-99C9-FA7B886D015F}" type="slidenum">
              <a:rPr lang="en-US" smtClean="0"/>
              <a:t>‹#›</a:t>
            </a:fld>
            <a:endParaRPr lang="en-US"/>
          </a:p>
        </p:txBody>
      </p:sp>
    </p:spTree>
    <p:extLst>
      <p:ext uri="{BB962C8B-B14F-4D97-AF65-F5344CB8AC3E}">
        <p14:creationId xmlns:p14="http://schemas.microsoft.com/office/powerpoint/2010/main" val="2901594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7FA45C-B158-6D46-9585-73DA8CD6EEF1}" type="datetime1">
              <a:rPr lang="en-IN" smtClean="0"/>
              <a:t>10/07/24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4E244-8929-2D4B-99C9-FA7B886D015F}" type="slidenum">
              <a:rPr lang="en-US" smtClean="0"/>
              <a:t>‹#›</a:t>
            </a:fld>
            <a:endParaRPr lang="en-US"/>
          </a:p>
        </p:txBody>
      </p:sp>
    </p:spTree>
    <p:extLst>
      <p:ext uri="{BB962C8B-B14F-4D97-AF65-F5344CB8AC3E}">
        <p14:creationId xmlns:p14="http://schemas.microsoft.com/office/powerpoint/2010/main" val="16254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D81CBE-C636-2C42-8B16-44ACF15A12BF}" type="datetime1">
              <a:rPr lang="en-IN" smtClean="0"/>
              <a:t>10/07/24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4E244-8929-2D4B-99C9-FA7B886D015F}" type="slidenum">
              <a:rPr lang="en-US" smtClean="0"/>
              <a:t>‹#›</a:t>
            </a:fld>
            <a:endParaRPr lang="en-US"/>
          </a:p>
        </p:txBody>
      </p:sp>
    </p:spTree>
    <p:extLst>
      <p:ext uri="{BB962C8B-B14F-4D97-AF65-F5344CB8AC3E}">
        <p14:creationId xmlns:p14="http://schemas.microsoft.com/office/powerpoint/2010/main" val="270003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360E1B-9E06-6247-AE72-95A596783398}" type="datetime1">
              <a:rPr lang="en-IN" smtClean="0"/>
              <a:t>10/07/24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4E244-8929-2D4B-99C9-FA7B886D015F}" type="slidenum">
              <a:rPr lang="en-US" smtClean="0"/>
              <a:t>‹#›</a:t>
            </a:fld>
            <a:endParaRPr lang="en-US"/>
          </a:p>
        </p:txBody>
      </p:sp>
    </p:spTree>
    <p:extLst>
      <p:ext uri="{BB962C8B-B14F-4D97-AF65-F5344CB8AC3E}">
        <p14:creationId xmlns:p14="http://schemas.microsoft.com/office/powerpoint/2010/main" val="52892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47260A-0E2F-874B-A303-B0D9464BD4BD}" type="datetime1">
              <a:rPr lang="en-IN" smtClean="0"/>
              <a:t>10/07/24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64E244-8929-2D4B-99C9-FA7B886D015F}" type="slidenum">
              <a:rPr lang="en-US" smtClean="0"/>
              <a:t>‹#›</a:t>
            </a:fld>
            <a:endParaRPr lang="en-US"/>
          </a:p>
        </p:txBody>
      </p:sp>
    </p:spTree>
    <p:extLst>
      <p:ext uri="{BB962C8B-B14F-4D97-AF65-F5344CB8AC3E}">
        <p14:creationId xmlns:p14="http://schemas.microsoft.com/office/powerpoint/2010/main" val="3922487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FE4E56-0746-0840-A7B2-C30C9A4F3B00}" type="datetime1">
              <a:rPr lang="en-IN" smtClean="0"/>
              <a:t>10/07/24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64E244-8929-2D4B-99C9-FA7B886D015F}" type="slidenum">
              <a:rPr lang="en-US" smtClean="0"/>
              <a:t>‹#›</a:t>
            </a:fld>
            <a:endParaRPr lang="en-US"/>
          </a:p>
        </p:txBody>
      </p:sp>
    </p:spTree>
    <p:extLst>
      <p:ext uri="{BB962C8B-B14F-4D97-AF65-F5344CB8AC3E}">
        <p14:creationId xmlns:p14="http://schemas.microsoft.com/office/powerpoint/2010/main" val="1929134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6CFCCD-FB9D-074E-88D7-ED45D37E70A6}" type="datetime1">
              <a:rPr lang="en-IN" smtClean="0"/>
              <a:t>10/07/24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64E244-8929-2D4B-99C9-FA7B886D015F}" type="slidenum">
              <a:rPr lang="en-US" smtClean="0"/>
              <a:t>‹#›</a:t>
            </a:fld>
            <a:endParaRPr lang="en-US"/>
          </a:p>
        </p:txBody>
      </p:sp>
    </p:spTree>
    <p:extLst>
      <p:ext uri="{BB962C8B-B14F-4D97-AF65-F5344CB8AC3E}">
        <p14:creationId xmlns:p14="http://schemas.microsoft.com/office/powerpoint/2010/main" val="3441054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D8E22-857E-FC47-93F7-AD1475D0845D}" type="datetime1">
              <a:rPr lang="en-IN" smtClean="0"/>
              <a:t>10/07/24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64E244-8929-2D4B-99C9-FA7B886D015F}" type="slidenum">
              <a:rPr lang="en-US" smtClean="0"/>
              <a:t>‹#›</a:t>
            </a:fld>
            <a:endParaRPr lang="en-US"/>
          </a:p>
        </p:txBody>
      </p:sp>
    </p:spTree>
    <p:extLst>
      <p:ext uri="{BB962C8B-B14F-4D97-AF65-F5344CB8AC3E}">
        <p14:creationId xmlns:p14="http://schemas.microsoft.com/office/powerpoint/2010/main" val="4262905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175258-2506-2C42-8D59-BC1981635B48}" type="datetime1">
              <a:rPr lang="en-IN" smtClean="0"/>
              <a:t>10/07/24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64E244-8929-2D4B-99C9-FA7B886D015F}" type="slidenum">
              <a:rPr lang="en-US" smtClean="0"/>
              <a:t>‹#›</a:t>
            </a:fld>
            <a:endParaRPr lang="en-US"/>
          </a:p>
        </p:txBody>
      </p:sp>
    </p:spTree>
    <p:extLst>
      <p:ext uri="{BB962C8B-B14F-4D97-AF65-F5344CB8AC3E}">
        <p14:creationId xmlns:p14="http://schemas.microsoft.com/office/powerpoint/2010/main" val="2488223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E90E49-508A-4243-89F0-BE2DD469072A}" type="datetime1">
              <a:rPr lang="en-IN" smtClean="0"/>
              <a:t>10/07/24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64E244-8929-2D4B-99C9-FA7B886D015F}" type="slidenum">
              <a:rPr lang="en-US" smtClean="0"/>
              <a:t>‹#›</a:t>
            </a:fld>
            <a:endParaRPr lang="en-US"/>
          </a:p>
        </p:txBody>
      </p:sp>
    </p:spTree>
    <p:extLst>
      <p:ext uri="{BB962C8B-B14F-4D97-AF65-F5344CB8AC3E}">
        <p14:creationId xmlns:p14="http://schemas.microsoft.com/office/powerpoint/2010/main" val="157980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7BA50-9FB0-F349-8A4E-E891D7C1F026}" type="datetime1">
              <a:rPr lang="en-IN" smtClean="0"/>
              <a:t>10/07/24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4E244-8929-2D4B-99C9-FA7B886D015F}" type="slidenum">
              <a:rPr lang="en-US" smtClean="0"/>
              <a:t>‹#›</a:t>
            </a:fld>
            <a:endParaRPr lang="en-US"/>
          </a:p>
        </p:txBody>
      </p:sp>
    </p:spTree>
    <p:extLst>
      <p:ext uri="{BB962C8B-B14F-4D97-AF65-F5344CB8AC3E}">
        <p14:creationId xmlns:p14="http://schemas.microsoft.com/office/powerpoint/2010/main" val="30496908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8.tiff"/><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2.wdp"/><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76.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58BF7-1CED-3F42-B707-DCAA47EC15C0}"/>
              </a:ext>
            </a:extLst>
          </p:cNvPr>
          <p:cNvSpPr>
            <a:spLocks noGrp="1"/>
          </p:cNvSpPr>
          <p:nvPr>
            <p:ph type="sldNum" sz="quarter" idx="12"/>
          </p:nvPr>
        </p:nvSpPr>
        <p:spPr/>
        <p:txBody>
          <a:bodyPr/>
          <a:lstStyle/>
          <a:p>
            <a:fld id="{3264E244-8929-2D4B-99C9-FA7B886D015F}" type="slidenum">
              <a:rPr lang="en-US" smtClean="0"/>
              <a:t>1</a:t>
            </a:fld>
            <a:endParaRPr lang="en-US"/>
          </a:p>
        </p:txBody>
      </p:sp>
      <p:sp>
        <p:nvSpPr>
          <p:cNvPr id="2" name="Rectangle 1">
            <a:extLst>
              <a:ext uri="{FF2B5EF4-FFF2-40B4-BE49-F238E27FC236}">
                <a16:creationId xmlns:a16="http://schemas.microsoft.com/office/drawing/2014/main" id="{5B0B0450-2A06-E64A-A693-C343DC00AFA4}"/>
              </a:ext>
            </a:extLst>
          </p:cNvPr>
          <p:cNvSpPr/>
          <p:nvPr/>
        </p:nvSpPr>
        <p:spPr>
          <a:xfrm>
            <a:off x="1249363" y="728663"/>
            <a:ext cx="7916862" cy="5400675"/>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310A2D-E2D1-FC4D-B003-0098765FA2A1}"/>
              </a:ext>
            </a:extLst>
          </p:cNvPr>
          <p:cNvSpPr txBox="1"/>
          <p:nvPr/>
        </p:nvSpPr>
        <p:spPr>
          <a:xfrm>
            <a:off x="3895107" y="2628644"/>
            <a:ext cx="4774138" cy="923330"/>
          </a:xfrm>
          <a:prstGeom prst="rect">
            <a:avLst/>
          </a:prstGeom>
          <a:noFill/>
        </p:spPr>
        <p:txBody>
          <a:bodyPr wrap="square" rtlCol="0">
            <a:spAutoFit/>
          </a:bodyPr>
          <a:lstStyle/>
          <a:p>
            <a:r>
              <a:rPr lang="en-US" sz="5400" b="1">
                <a:solidFill>
                  <a:schemeClr val="bg1"/>
                </a:solidFill>
                <a:latin typeface="Calibri" panose="020F0502020204030204" pitchFamily="34" charset="0"/>
                <a:ea typeface="Helvetica Neue" panose="02000503000000020004" pitchFamily="2" charset="0"/>
                <a:cs typeface="Calibri" panose="020F0502020204030204" pitchFamily="34" charset="0"/>
              </a:rPr>
              <a:t>01. Introduction</a:t>
            </a:r>
          </a:p>
        </p:txBody>
      </p:sp>
    </p:spTree>
    <p:extLst>
      <p:ext uri="{BB962C8B-B14F-4D97-AF65-F5344CB8AC3E}">
        <p14:creationId xmlns:p14="http://schemas.microsoft.com/office/powerpoint/2010/main" val="2764545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C6C391E-8B9F-B742-BA04-23EEFD6189E8}"/>
              </a:ext>
            </a:extLst>
          </p:cNvPr>
          <p:cNvSpPr/>
          <p:nvPr/>
        </p:nvSpPr>
        <p:spPr>
          <a:xfrm>
            <a:off x="4317359" y="0"/>
            <a:ext cx="5588642" cy="6858000"/>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10</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2.1 Autonomous Technology Growth</a:t>
            </a:r>
          </a:p>
        </p:txBody>
      </p:sp>
      <p:sp>
        <p:nvSpPr>
          <p:cNvPr id="10" name="Rectangle 9">
            <a:extLst>
              <a:ext uri="{FF2B5EF4-FFF2-40B4-BE49-F238E27FC236}">
                <a16:creationId xmlns:a16="http://schemas.microsoft.com/office/drawing/2014/main" id="{B928C362-3FE7-D84C-8ADC-D3B9189944C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7A094F-F0DE-B248-A283-0B5738C79160}"/>
              </a:ext>
            </a:extLst>
          </p:cNvPr>
          <p:cNvPicPr>
            <a:picLocks noChangeAspect="1"/>
          </p:cNvPicPr>
          <p:nvPr/>
        </p:nvPicPr>
        <p:blipFill rotWithShape="1">
          <a:blip r:embed="rId2"/>
          <a:srcRect b="12133"/>
          <a:stretch/>
        </p:blipFill>
        <p:spPr>
          <a:xfrm>
            <a:off x="5191044" y="1253743"/>
            <a:ext cx="4168676" cy="3483358"/>
          </a:xfrm>
          <a:prstGeom prst="rect">
            <a:avLst/>
          </a:prstGeom>
        </p:spPr>
      </p:pic>
      <p:sp>
        <p:nvSpPr>
          <p:cNvPr id="14" name="TextBox 13">
            <a:extLst>
              <a:ext uri="{FF2B5EF4-FFF2-40B4-BE49-F238E27FC236}">
                <a16:creationId xmlns:a16="http://schemas.microsoft.com/office/drawing/2014/main" id="{90D93CA0-6E15-C64E-BD1F-9042CDE6E0C2}"/>
              </a:ext>
            </a:extLst>
          </p:cNvPr>
          <p:cNvSpPr txBox="1"/>
          <p:nvPr/>
        </p:nvSpPr>
        <p:spPr>
          <a:xfrm>
            <a:off x="1249363" y="1385565"/>
            <a:ext cx="2824926" cy="5339923"/>
          </a:xfrm>
          <a:prstGeom prst="rect">
            <a:avLst/>
          </a:prstGeom>
          <a:noFill/>
        </p:spPr>
        <p:txBody>
          <a:bodyPr wrap="square" rtlCol="0">
            <a:spAutoFit/>
          </a:bodyPr>
          <a:lstStyle/>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Gartner Hyper Cycle for Emerging technology aims at understanding various emerging technologies that show promise in delivering competitive advantage over the next 5-10 years. The 5 main components of Gartner’s hype cycle are-</a:t>
            </a:r>
          </a:p>
          <a:p>
            <a:pPr marL="228600" indent="-228600" algn="just">
              <a:buFont typeface="+mj-lt"/>
              <a:buAutoNum type="arabicPeriod"/>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Innovation Trigger : A potential breakthrough that kick things off</a:t>
            </a:r>
          </a:p>
          <a:p>
            <a:pPr marL="228600" indent="-228600" algn="just">
              <a:buFont typeface="+mj-lt"/>
              <a:buAutoNum type="arabicPeriod"/>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Peak of Inflated Expectation : Success stories based on early publicity, hype and buzz in market. Interest limited to few players</a:t>
            </a:r>
          </a:p>
          <a:p>
            <a:pPr marL="228600" indent="-228600" algn="just">
              <a:buFont typeface="+mj-lt"/>
              <a:buAutoNum type="arabicPeriod"/>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Trough of Disillusionment : Interest wanes as experiments and implementations fail to deliver. </a:t>
            </a:r>
          </a:p>
          <a:p>
            <a:pPr marL="228600" indent="-228600" algn="just">
              <a:buFont typeface="+mj-lt"/>
              <a:buAutoNum type="arabicPeriod"/>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Slope of Enlightenment : Better understanding of the benefits with integration of more use cases resulting in 2</a:t>
            </a:r>
            <a:r>
              <a:rPr lang="en-US" sz="1100" baseline="300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nd</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&amp; 3</a:t>
            </a:r>
            <a:r>
              <a:rPr lang="en-US" sz="1100" baseline="300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rd</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generation products.</a:t>
            </a:r>
          </a:p>
          <a:p>
            <a:pPr marL="228600" indent="-228600" algn="just">
              <a:buFont typeface="+mj-lt"/>
              <a:buAutoNum type="arabicPeriod"/>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Plateau of Productivity : Mainstream adoption starts to take off, with broad market applicability and relevance.</a:t>
            </a:r>
          </a:p>
          <a:p>
            <a:pPr marL="228600" indent="-228600" algn="just">
              <a:buFont typeface="+mj-lt"/>
              <a:buAutoNum type="arabicPeriod"/>
            </a:pP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Currently the most domains of autonomous systems are at the initial stage where a technical breakthrough has kicked off innovation in the domain. Apart from this, ‘Autonomous Self driving Level 4’ is moving towards ‘Trough of Disillusionment’ as implementations aren’t successful</a:t>
            </a:r>
          </a:p>
        </p:txBody>
      </p:sp>
      <p:sp>
        <p:nvSpPr>
          <p:cNvPr id="17" name="Rounded Rectangle 16">
            <a:extLst>
              <a:ext uri="{FF2B5EF4-FFF2-40B4-BE49-F238E27FC236}">
                <a16:creationId xmlns:a16="http://schemas.microsoft.com/office/drawing/2014/main" id="{CE203DCA-3833-5143-881A-9466C3EAB540}"/>
              </a:ext>
            </a:extLst>
          </p:cNvPr>
          <p:cNvSpPr/>
          <p:nvPr/>
        </p:nvSpPr>
        <p:spPr>
          <a:xfrm>
            <a:off x="6843658" y="3025621"/>
            <a:ext cx="1108954" cy="181583"/>
          </a:xfrm>
          <a:prstGeom prst="roundRect">
            <a:avLst/>
          </a:prstGeom>
          <a:solidFill>
            <a:srgbClr val="299B9C">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CD2E8BDE-EC81-4C4E-85F3-1BCD79C11144}"/>
              </a:ext>
            </a:extLst>
          </p:cNvPr>
          <p:cNvSpPr/>
          <p:nvPr/>
        </p:nvSpPr>
        <p:spPr>
          <a:xfrm>
            <a:off x="5734704" y="2356827"/>
            <a:ext cx="1108954" cy="83038"/>
          </a:xfrm>
          <a:prstGeom prst="roundRect">
            <a:avLst/>
          </a:prstGeom>
          <a:solidFill>
            <a:srgbClr val="299B9C">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74357114-EBCD-DA4E-AB5A-DE51828AC943}"/>
              </a:ext>
            </a:extLst>
          </p:cNvPr>
          <p:cNvSpPr/>
          <p:nvPr/>
        </p:nvSpPr>
        <p:spPr>
          <a:xfrm>
            <a:off x="5600233" y="3028001"/>
            <a:ext cx="1108954" cy="83037"/>
          </a:xfrm>
          <a:prstGeom prst="roundRect">
            <a:avLst/>
          </a:prstGeom>
          <a:solidFill>
            <a:srgbClr val="299B9C">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33BD14FC-DE52-5241-A93D-0B10C2599C78}"/>
              </a:ext>
            </a:extLst>
          </p:cNvPr>
          <p:cNvSpPr/>
          <p:nvPr/>
        </p:nvSpPr>
        <p:spPr>
          <a:xfrm>
            <a:off x="5545847" y="4954495"/>
            <a:ext cx="1108954" cy="181583"/>
          </a:xfrm>
          <a:prstGeom prst="roundRect">
            <a:avLst/>
          </a:prstGeom>
          <a:solidFill>
            <a:srgbClr val="299B9C">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226C7E3-2329-CA46-BAF9-D025E82A95D0}"/>
              </a:ext>
            </a:extLst>
          </p:cNvPr>
          <p:cNvSpPr txBox="1"/>
          <p:nvPr/>
        </p:nvSpPr>
        <p:spPr>
          <a:xfrm>
            <a:off x="6734334" y="4896282"/>
            <a:ext cx="2579529" cy="415498"/>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The current states of various domains of Autonomous Technology</a:t>
            </a:r>
          </a:p>
        </p:txBody>
      </p:sp>
      <p:sp>
        <p:nvSpPr>
          <p:cNvPr id="23" name="TextBox 22">
            <a:extLst>
              <a:ext uri="{FF2B5EF4-FFF2-40B4-BE49-F238E27FC236}">
                <a16:creationId xmlns:a16="http://schemas.microsoft.com/office/drawing/2014/main" id="{241208DB-2316-7546-83FD-2F05308E725F}"/>
              </a:ext>
            </a:extLst>
          </p:cNvPr>
          <p:cNvSpPr txBox="1"/>
          <p:nvPr/>
        </p:nvSpPr>
        <p:spPr>
          <a:xfrm>
            <a:off x="5305392" y="5875964"/>
            <a:ext cx="4122099"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2. Gartner Hype Cycle for Emerging Technologies, 2019</a:t>
            </a:r>
          </a:p>
        </p:txBody>
      </p:sp>
    </p:spTree>
    <p:extLst>
      <p:ext uri="{BB962C8B-B14F-4D97-AF65-F5344CB8AC3E}">
        <p14:creationId xmlns:p14="http://schemas.microsoft.com/office/powerpoint/2010/main" val="3721960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36104A8-FB64-EF47-BF9F-EE8120F3504D}"/>
              </a:ext>
            </a:extLst>
          </p:cNvPr>
          <p:cNvSpPr/>
          <p:nvPr/>
        </p:nvSpPr>
        <p:spPr>
          <a:xfrm>
            <a:off x="0" y="5245680"/>
            <a:ext cx="9906001" cy="1612319"/>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11</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2.2 Autonomous Technology ~ About</a:t>
            </a:r>
          </a:p>
        </p:txBody>
      </p:sp>
      <p:sp>
        <p:nvSpPr>
          <p:cNvPr id="7" name="Rectangle 6">
            <a:extLst>
              <a:ext uri="{FF2B5EF4-FFF2-40B4-BE49-F238E27FC236}">
                <a16:creationId xmlns:a16="http://schemas.microsoft.com/office/drawing/2014/main" id="{6EB91BF2-77D8-E945-B2BD-7AF38616FF54}"/>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CCD9ADC-6A89-174A-BD70-C4933E4DEF12}"/>
              </a:ext>
            </a:extLst>
          </p:cNvPr>
          <p:cNvSpPr txBox="1"/>
          <p:nvPr/>
        </p:nvSpPr>
        <p:spPr>
          <a:xfrm>
            <a:off x="2467591" y="4890077"/>
            <a:ext cx="4970818"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3. Structure of an Autonomous system</a:t>
            </a:r>
          </a:p>
        </p:txBody>
      </p:sp>
      <p:sp>
        <p:nvSpPr>
          <p:cNvPr id="3" name="Oval 2">
            <a:extLst>
              <a:ext uri="{FF2B5EF4-FFF2-40B4-BE49-F238E27FC236}">
                <a16:creationId xmlns:a16="http://schemas.microsoft.com/office/drawing/2014/main" id="{5A5539AD-EDD7-CA40-9438-8510955B065A}"/>
              </a:ext>
            </a:extLst>
          </p:cNvPr>
          <p:cNvSpPr/>
          <p:nvPr/>
        </p:nvSpPr>
        <p:spPr>
          <a:xfrm>
            <a:off x="3682223" y="1690975"/>
            <a:ext cx="2797894" cy="27978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D24CE56-6CF3-2B47-87A1-F09783C9D999}"/>
              </a:ext>
            </a:extLst>
          </p:cNvPr>
          <p:cNvSpPr/>
          <p:nvPr/>
        </p:nvSpPr>
        <p:spPr>
          <a:xfrm>
            <a:off x="1249363" y="1507527"/>
            <a:ext cx="7653337" cy="3244582"/>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7B9DA6-5962-0344-AC2E-4D95204DED79}"/>
              </a:ext>
            </a:extLst>
          </p:cNvPr>
          <p:cNvSpPr/>
          <p:nvPr/>
        </p:nvSpPr>
        <p:spPr>
          <a:xfrm>
            <a:off x="3999980" y="2008732"/>
            <a:ext cx="2162378" cy="2162376"/>
          </a:xfrm>
          <a:prstGeom prst="ellipse">
            <a:avLst/>
          </a:prstGeom>
          <a:solidFill>
            <a:schemeClr val="bg1">
              <a:lumMod val="8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BD1C99F-5F0A-CF4C-8D97-FC6A5567ECEF}"/>
              </a:ext>
            </a:extLst>
          </p:cNvPr>
          <p:cNvSpPr/>
          <p:nvPr/>
        </p:nvSpPr>
        <p:spPr>
          <a:xfrm>
            <a:off x="4316195" y="2324948"/>
            <a:ext cx="1529948" cy="1529944"/>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8618E93-083D-A447-996D-39A627593D45}"/>
              </a:ext>
            </a:extLst>
          </p:cNvPr>
          <p:cNvCxnSpPr>
            <a:cxnSpLocks/>
          </p:cNvCxnSpPr>
          <p:nvPr/>
        </p:nvCxnSpPr>
        <p:spPr>
          <a:xfrm>
            <a:off x="5511800" y="1968098"/>
            <a:ext cx="1768707" cy="0"/>
          </a:xfrm>
          <a:prstGeom prst="straightConnector1">
            <a:avLst/>
          </a:prstGeom>
          <a:ln>
            <a:solidFill>
              <a:srgbClr val="299B9C"/>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911CF2-AB2B-3347-BDCD-855390AB38EB}"/>
              </a:ext>
            </a:extLst>
          </p:cNvPr>
          <p:cNvSpPr txBox="1"/>
          <p:nvPr/>
        </p:nvSpPr>
        <p:spPr>
          <a:xfrm>
            <a:off x="7071460" y="4212359"/>
            <a:ext cx="1197195"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Environment</a:t>
            </a:r>
          </a:p>
        </p:txBody>
      </p:sp>
      <p:sp>
        <p:nvSpPr>
          <p:cNvPr id="19" name="TextBox 18">
            <a:extLst>
              <a:ext uri="{FF2B5EF4-FFF2-40B4-BE49-F238E27FC236}">
                <a16:creationId xmlns:a16="http://schemas.microsoft.com/office/drawing/2014/main" id="{0ED70F8C-8D0A-1D41-803C-088E6BB3943E}"/>
              </a:ext>
            </a:extLst>
          </p:cNvPr>
          <p:cNvSpPr txBox="1"/>
          <p:nvPr/>
        </p:nvSpPr>
        <p:spPr>
          <a:xfrm>
            <a:off x="7303703" y="1835461"/>
            <a:ext cx="1449622" cy="338554"/>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Capable of : Action</a:t>
            </a:r>
          </a:p>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Configuration : attributes</a:t>
            </a:r>
          </a:p>
        </p:txBody>
      </p:sp>
      <p:sp>
        <p:nvSpPr>
          <p:cNvPr id="20" name="TextBox 19">
            <a:extLst>
              <a:ext uri="{FF2B5EF4-FFF2-40B4-BE49-F238E27FC236}">
                <a16:creationId xmlns:a16="http://schemas.microsoft.com/office/drawing/2014/main" id="{E03AA840-289E-1F4C-9137-9DCC0D5CF9F7}"/>
              </a:ext>
            </a:extLst>
          </p:cNvPr>
          <p:cNvSpPr txBox="1"/>
          <p:nvPr/>
        </p:nvSpPr>
        <p:spPr>
          <a:xfrm>
            <a:off x="4548018" y="2925821"/>
            <a:ext cx="1109416" cy="415498"/>
          </a:xfrm>
          <a:prstGeom prst="rect">
            <a:avLst/>
          </a:prstGeom>
          <a:noFill/>
        </p:spPr>
        <p:txBody>
          <a:bodyPr wrap="square" rtlCol="0">
            <a:spAutoFit/>
          </a:bodyPr>
          <a:lstStyle/>
          <a:p>
            <a:pPr algn="ctr"/>
            <a:r>
              <a:rPr lang="en-US" sz="1050" b="1">
                <a:solidFill>
                  <a:schemeClr val="bg1"/>
                </a:solidFill>
                <a:latin typeface="Garamond" panose="02020404030301010803" pitchFamily="18" charset="0"/>
                <a:ea typeface="Helvetica Neue" panose="02000503000000020004" pitchFamily="2" charset="0"/>
                <a:cs typeface="Calibri" panose="020F0502020204030204" pitchFamily="34" charset="0"/>
              </a:rPr>
              <a:t>Autonomous Systems</a:t>
            </a:r>
          </a:p>
        </p:txBody>
      </p:sp>
      <p:sp>
        <p:nvSpPr>
          <p:cNvPr id="21" name="TextBox 20">
            <a:extLst>
              <a:ext uri="{FF2B5EF4-FFF2-40B4-BE49-F238E27FC236}">
                <a16:creationId xmlns:a16="http://schemas.microsoft.com/office/drawing/2014/main" id="{2FBD07F9-18FD-5846-BA0B-3A1E2728EC75}"/>
              </a:ext>
            </a:extLst>
          </p:cNvPr>
          <p:cNvSpPr txBox="1"/>
          <p:nvPr/>
        </p:nvSpPr>
        <p:spPr>
          <a:xfrm>
            <a:off x="4531977" y="2087443"/>
            <a:ext cx="1109414"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Agents</a:t>
            </a:r>
          </a:p>
        </p:txBody>
      </p:sp>
      <p:sp>
        <p:nvSpPr>
          <p:cNvPr id="22" name="TextBox 21">
            <a:extLst>
              <a:ext uri="{FF2B5EF4-FFF2-40B4-BE49-F238E27FC236}">
                <a16:creationId xmlns:a16="http://schemas.microsoft.com/office/drawing/2014/main" id="{43670053-8CF4-E84C-8F55-8CA652C5CDD7}"/>
              </a:ext>
            </a:extLst>
          </p:cNvPr>
          <p:cNvSpPr txBox="1"/>
          <p:nvPr/>
        </p:nvSpPr>
        <p:spPr>
          <a:xfrm>
            <a:off x="4531977" y="1732998"/>
            <a:ext cx="1109414"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Objects</a:t>
            </a:r>
          </a:p>
        </p:txBody>
      </p:sp>
      <p:cxnSp>
        <p:nvCxnSpPr>
          <p:cNvPr id="23" name="Straight Arrow Connector 22">
            <a:extLst>
              <a:ext uri="{FF2B5EF4-FFF2-40B4-BE49-F238E27FC236}">
                <a16:creationId xmlns:a16="http://schemas.microsoft.com/office/drawing/2014/main" id="{EA8878F1-4648-C840-9927-C52512305F0D}"/>
              </a:ext>
            </a:extLst>
          </p:cNvPr>
          <p:cNvCxnSpPr>
            <a:cxnSpLocks/>
          </p:cNvCxnSpPr>
          <p:nvPr/>
        </p:nvCxnSpPr>
        <p:spPr>
          <a:xfrm>
            <a:off x="5524500" y="2399898"/>
            <a:ext cx="1768707" cy="0"/>
          </a:xfrm>
          <a:prstGeom prst="straightConnector1">
            <a:avLst/>
          </a:prstGeom>
          <a:ln>
            <a:solidFill>
              <a:srgbClr val="299B9C"/>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D00944-8C44-4C47-B2F3-11B56F6DD049}"/>
              </a:ext>
            </a:extLst>
          </p:cNvPr>
          <p:cNvSpPr txBox="1"/>
          <p:nvPr/>
        </p:nvSpPr>
        <p:spPr>
          <a:xfrm>
            <a:off x="7316403" y="2267261"/>
            <a:ext cx="1449622" cy="461665"/>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Capable of : Action</a:t>
            </a:r>
          </a:p>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Configuration : attributes</a:t>
            </a:r>
          </a:p>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Goal or set of goals</a:t>
            </a:r>
          </a:p>
        </p:txBody>
      </p:sp>
      <p:cxnSp>
        <p:nvCxnSpPr>
          <p:cNvPr id="25" name="Straight Arrow Connector 24">
            <a:extLst>
              <a:ext uri="{FF2B5EF4-FFF2-40B4-BE49-F238E27FC236}">
                <a16:creationId xmlns:a16="http://schemas.microsoft.com/office/drawing/2014/main" id="{BDA507B6-30F9-C64F-AD39-E08EFA778F47}"/>
              </a:ext>
            </a:extLst>
          </p:cNvPr>
          <p:cNvCxnSpPr>
            <a:cxnSpLocks/>
          </p:cNvCxnSpPr>
          <p:nvPr/>
        </p:nvCxnSpPr>
        <p:spPr>
          <a:xfrm>
            <a:off x="5549900" y="3126472"/>
            <a:ext cx="1768707" cy="0"/>
          </a:xfrm>
          <a:prstGeom prst="straightConnector1">
            <a:avLst/>
          </a:prstGeom>
          <a:ln>
            <a:solidFill>
              <a:srgbClr val="299B9C"/>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09F5B1F-4BB7-284E-93A5-176EEFA9DE67}"/>
              </a:ext>
            </a:extLst>
          </p:cNvPr>
          <p:cNvSpPr txBox="1"/>
          <p:nvPr/>
        </p:nvSpPr>
        <p:spPr>
          <a:xfrm>
            <a:off x="7341803" y="3041961"/>
            <a:ext cx="1449622" cy="584775"/>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Capable of : Action</a:t>
            </a:r>
          </a:p>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Configuration : attributes</a:t>
            </a:r>
          </a:p>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Goal or set of goals</a:t>
            </a:r>
          </a:p>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Motivation</a:t>
            </a:r>
          </a:p>
        </p:txBody>
      </p:sp>
      <p:cxnSp>
        <p:nvCxnSpPr>
          <p:cNvPr id="34" name="Straight Connector 33">
            <a:extLst>
              <a:ext uri="{FF2B5EF4-FFF2-40B4-BE49-F238E27FC236}">
                <a16:creationId xmlns:a16="http://schemas.microsoft.com/office/drawing/2014/main" id="{F9ABEB7F-0A40-5643-B44E-E4E2B69C5920}"/>
              </a:ext>
            </a:extLst>
          </p:cNvPr>
          <p:cNvCxnSpPr>
            <a:cxnSpLocks/>
          </p:cNvCxnSpPr>
          <p:nvPr/>
        </p:nvCxnSpPr>
        <p:spPr>
          <a:xfrm flipH="1">
            <a:off x="5925497" y="2849378"/>
            <a:ext cx="37153"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B2CA65C-DB2C-F34F-9790-11F690D34DDE}"/>
              </a:ext>
            </a:extLst>
          </p:cNvPr>
          <p:cNvSpPr txBox="1"/>
          <p:nvPr/>
        </p:nvSpPr>
        <p:spPr>
          <a:xfrm>
            <a:off x="604522" y="5571258"/>
            <a:ext cx="997726" cy="307777"/>
          </a:xfrm>
          <a:prstGeom prst="rect">
            <a:avLst/>
          </a:prstGeom>
          <a:noFill/>
        </p:spPr>
        <p:txBody>
          <a:bodyPr wrap="square" rtlCol="0">
            <a:spAutoFit/>
          </a:bodyPr>
          <a:lstStyle/>
          <a:p>
            <a:r>
              <a:rPr lang="en-US" sz="1400" b="1">
                <a:solidFill>
                  <a:srgbClr val="299B9C"/>
                </a:solidFill>
                <a:latin typeface="Calibri" panose="020F0502020204030204" pitchFamily="34" charset="0"/>
                <a:ea typeface="Helvetica Neue" panose="02000503000000020004" pitchFamily="2" charset="0"/>
                <a:cs typeface="Calibri" panose="020F0502020204030204" pitchFamily="34" charset="0"/>
              </a:rPr>
              <a:t>actions</a:t>
            </a:r>
          </a:p>
        </p:txBody>
      </p:sp>
      <p:sp>
        <p:nvSpPr>
          <p:cNvPr id="33" name="TextBox 32">
            <a:extLst>
              <a:ext uri="{FF2B5EF4-FFF2-40B4-BE49-F238E27FC236}">
                <a16:creationId xmlns:a16="http://schemas.microsoft.com/office/drawing/2014/main" id="{6E655E31-A6F6-6343-BDEF-92D06D85A3FE}"/>
              </a:ext>
            </a:extLst>
          </p:cNvPr>
          <p:cNvSpPr txBox="1"/>
          <p:nvPr/>
        </p:nvSpPr>
        <p:spPr>
          <a:xfrm>
            <a:off x="604521" y="5869917"/>
            <a:ext cx="1303716" cy="261610"/>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Capabilities</a:t>
            </a:r>
          </a:p>
        </p:txBody>
      </p:sp>
      <p:sp>
        <p:nvSpPr>
          <p:cNvPr id="30" name="TextBox 29">
            <a:extLst>
              <a:ext uri="{FF2B5EF4-FFF2-40B4-BE49-F238E27FC236}">
                <a16:creationId xmlns:a16="http://schemas.microsoft.com/office/drawing/2014/main" id="{871F0C71-C5A4-2044-8C8B-32E45F46E443}"/>
              </a:ext>
            </a:extLst>
          </p:cNvPr>
          <p:cNvSpPr txBox="1"/>
          <p:nvPr/>
        </p:nvSpPr>
        <p:spPr>
          <a:xfrm>
            <a:off x="3020342" y="5571258"/>
            <a:ext cx="997726" cy="307777"/>
          </a:xfrm>
          <a:prstGeom prst="rect">
            <a:avLst/>
          </a:prstGeom>
          <a:noFill/>
        </p:spPr>
        <p:txBody>
          <a:bodyPr wrap="square" rtlCol="0">
            <a:spAutoFit/>
          </a:bodyPr>
          <a:lstStyle/>
          <a:p>
            <a:r>
              <a:rPr lang="en-US" sz="1400" b="1">
                <a:solidFill>
                  <a:srgbClr val="299B9C"/>
                </a:solidFill>
                <a:latin typeface="Calibri" panose="020F0502020204030204" pitchFamily="34" charset="0"/>
                <a:ea typeface="Helvetica Neue" panose="02000503000000020004" pitchFamily="2" charset="0"/>
                <a:cs typeface="Calibri" panose="020F0502020204030204" pitchFamily="34" charset="0"/>
              </a:rPr>
              <a:t>attributes</a:t>
            </a:r>
          </a:p>
        </p:txBody>
      </p:sp>
      <p:sp>
        <p:nvSpPr>
          <p:cNvPr id="35" name="TextBox 34">
            <a:extLst>
              <a:ext uri="{FF2B5EF4-FFF2-40B4-BE49-F238E27FC236}">
                <a16:creationId xmlns:a16="http://schemas.microsoft.com/office/drawing/2014/main" id="{BB0F9AB6-0B63-D24F-BC97-4FE0A3BCDEB3}"/>
              </a:ext>
            </a:extLst>
          </p:cNvPr>
          <p:cNvSpPr txBox="1"/>
          <p:nvPr/>
        </p:nvSpPr>
        <p:spPr>
          <a:xfrm>
            <a:off x="3020341" y="5869917"/>
            <a:ext cx="1303716" cy="430887"/>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Perceivable qualities</a:t>
            </a:r>
          </a:p>
        </p:txBody>
      </p:sp>
      <p:sp>
        <p:nvSpPr>
          <p:cNvPr id="31" name="TextBox 30">
            <a:extLst>
              <a:ext uri="{FF2B5EF4-FFF2-40B4-BE49-F238E27FC236}">
                <a16:creationId xmlns:a16="http://schemas.microsoft.com/office/drawing/2014/main" id="{7DC1EDF6-14D5-3149-BBB6-9A009D6BD5B1}"/>
              </a:ext>
            </a:extLst>
          </p:cNvPr>
          <p:cNvSpPr txBox="1"/>
          <p:nvPr/>
        </p:nvSpPr>
        <p:spPr>
          <a:xfrm>
            <a:off x="5436162" y="5571258"/>
            <a:ext cx="997726" cy="307777"/>
          </a:xfrm>
          <a:prstGeom prst="rect">
            <a:avLst/>
          </a:prstGeom>
          <a:noFill/>
        </p:spPr>
        <p:txBody>
          <a:bodyPr wrap="square" rtlCol="0">
            <a:spAutoFit/>
          </a:bodyPr>
          <a:lstStyle/>
          <a:p>
            <a:r>
              <a:rPr lang="en-US" sz="1400" b="1">
                <a:solidFill>
                  <a:srgbClr val="299B9C"/>
                </a:solidFill>
                <a:latin typeface="Calibri" panose="020F0502020204030204" pitchFamily="34" charset="0"/>
                <a:ea typeface="Helvetica Neue" panose="02000503000000020004" pitchFamily="2" charset="0"/>
                <a:cs typeface="Calibri" panose="020F0502020204030204" pitchFamily="34" charset="0"/>
              </a:rPr>
              <a:t>goals</a:t>
            </a:r>
          </a:p>
        </p:txBody>
      </p:sp>
      <p:sp>
        <p:nvSpPr>
          <p:cNvPr id="36" name="TextBox 35">
            <a:extLst>
              <a:ext uri="{FF2B5EF4-FFF2-40B4-BE49-F238E27FC236}">
                <a16:creationId xmlns:a16="http://schemas.microsoft.com/office/drawing/2014/main" id="{9D6080E6-EFF3-1A43-AA44-385617DD9E2B}"/>
              </a:ext>
            </a:extLst>
          </p:cNvPr>
          <p:cNvSpPr txBox="1"/>
          <p:nvPr/>
        </p:nvSpPr>
        <p:spPr>
          <a:xfrm>
            <a:off x="5436161" y="5869917"/>
            <a:ext cx="1303716" cy="430887"/>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Characterizes the agency. </a:t>
            </a:r>
          </a:p>
        </p:txBody>
      </p:sp>
      <p:sp>
        <p:nvSpPr>
          <p:cNvPr id="32" name="TextBox 31">
            <a:extLst>
              <a:ext uri="{FF2B5EF4-FFF2-40B4-BE49-F238E27FC236}">
                <a16:creationId xmlns:a16="http://schemas.microsoft.com/office/drawing/2014/main" id="{9E7EC679-194A-B946-B1DB-A3D5D73AE653}"/>
              </a:ext>
            </a:extLst>
          </p:cNvPr>
          <p:cNvSpPr txBox="1"/>
          <p:nvPr/>
        </p:nvSpPr>
        <p:spPr>
          <a:xfrm>
            <a:off x="7851981" y="5571258"/>
            <a:ext cx="997726" cy="307777"/>
          </a:xfrm>
          <a:prstGeom prst="rect">
            <a:avLst/>
          </a:prstGeom>
          <a:noFill/>
        </p:spPr>
        <p:txBody>
          <a:bodyPr wrap="square" rtlCol="0">
            <a:spAutoFit/>
          </a:bodyPr>
          <a:lstStyle/>
          <a:p>
            <a:r>
              <a:rPr lang="en-US" sz="1400" b="1">
                <a:solidFill>
                  <a:srgbClr val="299B9C"/>
                </a:solidFill>
                <a:latin typeface="Calibri" panose="020F0502020204030204" pitchFamily="34" charset="0"/>
                <a:ea typeface="Helvetica Neue" panose="02000503000000020004" pitchFamily="2" charset="0"/>
                <a:cs typeface="Calibri" panose="020F0502020204030204" pitchFamily="34" charset="0"/>
              </a:rPr>
              <a:t>motivation</a:t>
            </a:r>
          </a:p>
        </p:txBody>
      </p:sp>
      <p:sp>
        <p:nvSpPr>
          <p:cNvPr id="37" name="TextBox 36">
            <a:extLst>
              <a:ext uri="{FF2B5EF4-FFF2-40B4-BE49-F238E27FC236}">
                <a16:creationId xmlns:a16="http://schemas.microsoft.com/office/drawing/2014/main" id="{7CDC5ADF-35E5-BD4F-8559-A2C553E5F5D3}"/>
              </a:ext>
            </a:extLst>
          </p:cNvPr>
          <p:cNvSpPr txBox="1"/>
          <p:nvPr/>
        </p:nvSpPr>
        <p:spPr>
          <a:xfrm>
            <a:off x="7851979" y="5869917"/>
            <a:ext cx="1711104" cy="430887"/>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Intrinsic &amp; non derivable ; defines its autonomy</a:t>
            </a:r>
          </a:p>
        </p:txBody>
      </p:sp>
      <p:cxnSp>
        <p:nvCxnSpPr>
          <p:cNvPr id="39" name="Straight Connector 38">
            <a:extLst>
              <a:ext uri="{FF2B5EF4-FFF2-40B4-BE49-F238E27FC236}">
                <a16:creationId xmlns:a16="http://schemas.microsoft.com/office/drawing/2014/main" id="{E5A9789B-3A06-084F-993B-7F6C1D00F148}"/>
              </a:ext>
            </a:extLst>
          </p:cNvPr>
          <p:cNvCxnSpPr>
            <a:cxnSpLocks/>
          </p:cNvCxnSpPr>
          <p:nvPr/>
        </p:nvCxnSpPr>
        <p:spPr>
          <a:xfrm>
            <a:off x="2396817" y="5601098"/>
            <a:ext cx="0" cy="6051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22CA42-FCC4-8D49-956C-170C6A6EF5FF}"/>
              </a:ext>
            </a:extLst>
          </p:cNvPr>
          <p:cNvCxnSpPr>
            <a:cxnSpLocks/>
          </p:cNvCxnSpPr>
          <p:nvPr/>
        </p:nvCxnSpPr>
        <p:spPr>
          <a:xfrm>
            <a:off x="4754611" y="5601098"/>
            <a:ext cx="0" cy="6051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DCE342A-F760-944A-ACFD-7A1E47436320}"/>
              </a:ext>
            </a:extLst>
          </p:cNvPr>
          <p:cNvCxnSpPr>
            <a:cxnSpLocks/>
          </p:cNvCxnSpPr>
          <p:nvPr/>
        </p:nvCxnSpPr>
        <p:spPr>
          <a:xfrm>
            <a:off x="7112404" y="5601098"/>
            <a:ext cx="0" cy="6051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618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12</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2.2 Autonomous Technology ~ About</a:t>
            </a:r>
          </a:p>
        </p:txBody>
      </p:sp>
      <p:sp>
        <p:nvSpPr>
          <p:cNvPr id="7" name="TextBox 6">
            <a:extLst>
              <a:ext uri="{FF2B5EF4-FFF2-40B4-BE49-F238E27FC236}">
                <a16:creationId xmlns:a16="http://schemas.microsoft.com/office/drawing/2014/main" id="{050CB715-DEEB-2846-B979-F309CE47D384}"/>
              </a:ext>
            </a:extLst>
          </p:cNvPr>
          <p:cNvSpPr txBox="1"/>
          <p:nvPr/>
        </p:nvSpPr>
        <p:spPr>
          <a:xfrm>
            <a:off x="1249363" y="1385565"/>
            <a:ext cx="3703637" cy="4832092"/>
          </a:xfrm>
          <a:prstGeom prst="rect">
            <a:avLst/>
          </a:prstGeom>
          <a:noFill/>
        </p:spPr>
        <p:txBody>
          <a:bodyPr wrap="square" rtlCol="0">
            <a:spAutoFit/>
          </a:bodyPr>
          <a:lstStyle/>
          <a:p>
            <a:pPr algn="just"/>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Technical structure of autonomous systems</a:t>
            </a:r>
          </a:p>
          <a:p>
            <a:pPr algn="just"/>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The project derive its understanding of the technical structure from M. Luck and M. d’Inverno’s work </a:t>
            </a:r>
            <a:r>
              <a:rPr lang="en-US" sz="1100">
                <a:solidFill>
                  <a:srgbClr val="0070C0"/>
                </a:solidFill>
                <a:latin typeface="Calibri" panose="020F0502020204030204" pitchFamily="34" charset="0"/>
                <a:ea typeface="Helvetica Neue" panose="02000503000000020004" pitchFamily="2" charset="0"/>
                <a:cs typeface="Calibri" panose="020F0502020204030204" pitchFamily="34" charset="0"/>
              </a:rPr>
              <a:t>[4]. </a:t>
            </a:r>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For the understanding of the rest of the project, the structure of Autonomous System is as defined in Figure 3.</a:t>
            </a:r>
          </a:p>
          <a:p>
            <a:pPr algn="just"/>
            <a:endParaRPr lang="en-US" sz="1100">
              <a:solidFill>
                <a:srgbClr val="0070C0"/>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Autonomous systems are agents which have intrinsic motivation that is non derivable. This motivation and defines the agency of an autonomous system i.e., it defines the nature of autonomy of an autonomous system.</a:t>
            </a:r>
          </a:p>
          <a:p>
            <a:pPr algn="just"/>
            <a:endParaRPr lang="en-US" sz="1100">
              <a:solidFill>
                <a:srgbClr val="0070C0"/>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b="1" i="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Actions</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An actions is a discrete event which changes the state of the environment(capable of, competency)</a:t>
            </a:r>
          </a:p>
          <a:p>
            <a:pPr algn="just"/>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b="1" i="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Attributes</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Attributes are perceivable features(configuration)</a:t>
            </a:r>
          </a:p>
          <a:p>
            <a:pPr algn="just"/>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b="1" i="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Object</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Entity which comprises of a set of actions(capable of) and set of attributes(configuration).</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E.g. Coffee mug </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eg</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 Its capabilities state that it can contain liquid while its attributed state that it is white, stable and made of china</a:t>
            </a:r>
          </a:p>
          <a:p>
            <a:pPr algn="just"/>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b="1" i="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Environment</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 set of attributes that describes all features of the world and</a:t>
            </a:r>
          </a:p>
        </p:txBody>
      </p:sp>
      <p:sp>
        <p:nvSpPr>
          <p:cNvPr id="10" name="TextBox 9">
            <a:extLst>
              <a:ext uri="{FF2B5EF4-FFF2-40B4-BE49-F238E27FC236}">
                <a16:creationId xmlns:a16="http://schemas.microsoft.com/office/drawing/2014/main" id="{B4F7A441-B6E5-5441-8E11-A1A04EF8F3DA}"/>
              </a:ext>
            </a:extLst>
          </p:cNvPr>
          <p:cNvSpPr txBox="1"/>
          <p:nvPr/>
        </p:nvSpPr>
        <p:spPr>
          <a:xfrm>
            <a:off x="5462588" y="742094"/>
            <a:ext cx="3703637" cy="5509200"/>
          </a:xfrm>
          <a:prstGeom prst="rect">
            <a:avLst/>
          </a:prstGeom>
          <a:noFill/>
        </p:spPr>
        <p:txBody>
          <a:bodyPr wrap="square" rtlCol="0">
            <a:spAutoFit/>
          </a:bodyPr>
          <a:lstStyle/>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all entities(object, agents, AS). An object must be situated in an environment.</a:t>
            </a:r>
          </a:p>
          <a:p>
            <a:pPr algn="just"/>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b="1" i="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Interactions</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which happens when actions are performed in environment ; effects of interactions are defined with reference to current environment and actions taken.</a:t>
            </a:r>
          </a:p>
          <a:p>
            <a:pPr algn="just"/>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b="1" i="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Goal</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State of affairs to be achieved in the environment. </a:t>
            </a:r>
          </a:p>
          <a:p>
            <a:pPr algn="just"/>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b="1" i="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Agent</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Instantiation of an object with an associated goal or a set of goals. An object is an agent if it serves a useful purpose, either to a different agent or to itself. Therefore, an agent is an object which satisfy a goal or set of goals. It may revert to being an object. We don’t require an object to be intelligent for it to be an agent. An agents is thus defined in relation to its goal.</a:t>
            </a:r>
          </a:p>
          <a:p>
            <a:pPr algn="just"/>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Eg</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 If we store coffee in the cup, then cup is agent for storing coffee-serves our purpose; has adopted our goal to have the coffee stored. It will also be an agent when kept on stacked papers used as a paperweight. Coffee cup have goals imposed upon/ascribed to it.</a:t>
            </a:r>
          </a:p>
          <a:p>
            <a:pPr algn="just"/>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b="1" i="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Agency</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capacity of individuals to act independently and to make their own free choices. Due to lack of agency, agents usually adopt goals of goals are ascribed to it. Agents that have agency can generate their own goals </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i.e</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they are not  not dependent on the goals of others.</a:t>
            </a:r>
          </a:p>
          <a:p>
            <a:pPr algn="just"/>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9" name="Rectangle 8">
            <a:extLst>
              <a:ext uri="{FF2B5EF4-FFF2-40B4-BE49-F238E27FC236}">
                <a16:creationId xmlns:a16="http://schemas.microsoft.com/office/drawing/2014/main" id="{1F8E9BAA-DD56-5D42-AC19-A2F0EC664E3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745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13</a:t>
            </a:fld>
            <a:endParaRPr lang="en-US"/>
          </a:p>
        </p:txBody>
      </p:sp>
      <p:sp>
        <p:nvSpPr>
          <p:cNvPr id="7" name="TextBox 6">
            <a:extLst>
              <a:ext uri="{FF2B5EF4-FFF2-40B4-BE49-F238E27FC236}">
                <a16:creationId xmlns:a16="http://schemas.microsoft.com/office/drawing/2014/main" id="{050CB715-DEEB-2846-B979-F309CE47D384}"/>
              </a:ext>
            </a:extLst>
          </p:cNvPr>
          <p:cNvSpPr txBox="1"/>
          <p:nvPr/>
        </p:nvSpPr>
        <p:spPr>
          <a:xfrm>
            <a:off x="1249363" y="753384"/>
            <a:ext cx="3703637" cy="5509200"/>
          </a:xfrm>
          <a:prstGeom prst="rect">
            <a:avLst/>
          </a:prstGeom>
          <a:noFill/>
        </p:spPr>
        <p:txBody>
          <a:bodyPr wrap="square" rtlCol="0">
            <a:spAutoFit/>
          </a:bodyPr>
          <a:lstStyle/>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Autonomous agent possess goals which are generated from within rather than adopted from other agents. Such goals are generated from motivation.</a:t>
            </a:r>
          </a:p>
          <a:p>
            <a:pPr algn="just"/>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b="1" i="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Motivation (teleological)</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Higher level non derivative components characterizing the nature of the agent. A motivation is any desire or preference that can lead to generation or adoption of goals, and which affects the outcome of the reasoning or behavioral task intended to satisfy those goals [5].</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 motivated agent is thus an agent that pursues its own agenda for reasoning and behavior in accordance with its internal motivation. Since motivation aids in intrinsic goal generation, it is critical to achieving autonomy. Therefore, an autonomous agent must necessarily be a motivated agent.</a:t>
            </a:r>
          </a:p>
          <a:p>
            <a:pPr algn="just"/>
            <a:endParaRPr lang="en-US" sz="1100" b="1" i="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b="1" i="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Autonomous Agent</a:t>
            </a: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An agent with set of intrinsic motivations that defines its agency is an autonomous agent.</a:t>
            </a: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E.g.: The coffee mug cannot be an autonomous agent because even though it has goals, they aren’t self generated but ascribed to it.</a:t>
            </a:r>
          </a:p>
          <a:p>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However, a robot can have certain degree of autonomy in the sense that it may have a mechanism to generate goals depending on the environment. Suppose the robot has motivation of achievement, hunger and self preservation, where achievement is defined in terms of fixing </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tyres</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onto a car on a production line, hunger is defined in terms of maintaining power levels, and self preservation is defined in terms of avoiding system breakdown. In normal operation, the robot will generate goals to attach a </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tyre</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to car through </a:t>
            </a:r>
          </a:p>
        </p:txBody>
      </p:sp>
      <p:sp>
        <p:nvSpPr>
          <p:cNvPr id="10" name="TextBox 9">
            <a:extLst>
              <a:ext uri="{FF2B5EF4-FFF2-40B4-BE49-F238E27FC236}">
                <a16:creationId xmlns:a16="http://schemas.microsoft.com/office/drawing/2014/main" id="{B4F7A441-B6E5-5441-8E11-A1A04EF8F3DA}"/>
              </a:ext>
            </a:extLst>
          </p:cNvPr>
          <p:cNvSpPr txBox="1"/>
          <p:nvPr/>
        </p:nvSpPr>
        <p:spPr>
          <a:xfrm>
            <a:off x="5462588" y="742094"/>
            <a:ext cx="3703637" cy="3139321"/>
          </a:xfrm>
          <a:prstGeom prst="rect">
            <a:avLst/>
          </a:prstGeom>
          <a:noFill/>
        </p:spPr>
        <p:txBody>
          <a:bodyPr wrap="square" rtlCol="0">
            <a:spAutoFit/>
          </a:bodyPr>
          <a:lstStyle/>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 series of actions. If its power levels are low, however, it may replace the goal of attaching </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tyres</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with a new goal of recharging batteries. Another possibility is that in satisfying its achievement goal it might overheat, then it can generate a goal of pausing to preserve its components. </a:t>
            </a: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Therefore, it is autonomous in the sense that its goals are not imposed but are generated in response to its environment.</a:t>
            </a:r>
          </a:p>
          <a:p>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In current state of art technology, autonomous systems have not been able to have full agency which define their autonomy. Therefore, we define the degree of autonomy of these agents to give a better understanding of the capabilities of an autonomous system.</a:t>
            </a:r>
          </a:p>
          <a:p>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9" name="Rectangle 8">
            <a:extLst>
              <a:ext uri="{FF2B5EF4-FFF2-40B4-BE49-F238E27FC236}">
                <a16:creationId xmlns:a16="http://schemas.microsoft.com/office/drawing/2014/main" id="{1F8E9BAA-DD56-5D42-AC19-A2F0EC664E3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99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C6C391E-8B9F-B742-BA04-23EEFD6189E8}"/>
              </a:ext>
            </a:extLst>
          </p:cNvPr>
          <p:cNvSpPr/>
          <p:nvPr/>
        </p:nvSpPr>
        <p:spPr>
          <a:xfrm>
            <a:off x="4317359" y="0"/>
            <a:ext cx="5588642" cy="6858000"/>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14</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2.1 Autonomous Technology ~ About </a:t>
            </a:r>
          </a:p>
        </p:txBody>
      </p:sp>
      <p:sp>
        <p:nvSpPr>
          <p:cNvPr id="10" name="Rectangle 9">
            <a:extLst>
              <a:ext uri="{FF2B5EF4-FFF2-40B4-BE49-F238E27FC236}">
                <a16:creationId xmlns:a16="http://schemas.microsoft.com/office/drawing/2014/main" id="{B928C362-3FE7-D84C-8ADC-D3B9189944C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0D93CA0-6E15-C64E-BD1F-9042CDE6E0C2}"/>
              </a:ext>
            </a:extLst>
          </p:cNvPr>
          <p:cNvSpPr txBox="1"/>
          <p:nvPr/>
        </p:nvSpPr>
        <p:spPr>
          <a:xfrm>
            <a:off x="1249363" y="1385565"/>
            <a:ext cx="2824926" cy="4493538"/>
          </a:xfrm>
          <a:prstGeom prst="rect">
            <a:avLst/>
          </a:prstGeom>
          <a:noFill/>
        </p:spPr>
        <p:txBody>
          <a:bodyPr wrap="square" rtlCol="0">
            <a:spAutoFit/>
          </a:bodyPr>
          <a:lstStyle/>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Based on the understanding of literature data and sampling the domain of autonomous systems in various industries, 4 categories of Autonomy are understood, ranging from Fully autonomous to Manual.</a:t>
            </a:r>
          </a:p>
          <a:p>
            <a:pPr algn="just"/>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4 degrees of autonomy - </a:t>
            </a:r>
          </a:p>
          <a:p>
            <a:pPr marL="228600" indent="-228600" algn="just">
              <a:buFont typeface="+mj-lt"/>
              <a:buAutoNum type="arabicPeriod"/>
            </a:pP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No Autonomy : </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Systems lack autonomy when goals are ascribed to them for completion.</a:t>
            </a:r>
          </a:p>
          <a:p>
            <a:pPr marL="228600" indent="-228600" algn="just">
              <a:buFont typeface="+mj-lt"/>
              <a:buAutoNum type="arabicPeriod"/>
            </a:pP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Partial Autonomy : </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Provides a goal but some other agent can take over anytime.</a:t>
            </a:r>
          </a:p>
          <a:p>
            <a:pPr marL="228600" indent="-228600" algn="just">
              <a:buFont typeface="+mj-lt"/>
              <a:buAutoNum type="arabicPeriod"/>
            </a:pP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Sliding Autonomy : </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Being able to set the degree of autonomy. </a:t>
            </a:r>
          </a:p>
          <a:p>
            <a:pPr marL="228600" indent="-228600" algn="just">
              <a:buFont typeface="+mj-lt"/>
              <a:buAutoNum type="arabicPeriod"/>
            </a:pP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Full Autonomy : </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being able to figure out goals and actions based on intrinsic motivation.</a:t>
            </a:r>
          </a:p>
          <a:p>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degree of autonomy of an agent action capabilities of an autonomous agent. It also defines the role and interaction of human being around the autonomous agents.</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228600" indent="-228600" algn="just">
              <a:buFont typeface="+mj-lt"/>
              <a:buAutoNum type="arabicPeriod"/>
            </a:pP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228600" indent="-228600" algn="just">
              <a:buFont typeface="+mj-lt"/>
              <a:buAutoNum type="arabicPeriod"/>
            </a:pP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6" name="TextBox 15">
            <a:extLst>
              <a:ext uri="{FF2B5EF4-FFF2-40B4-BE49-F238E27FC236}">
                <a16:creationId xmlns:a16="http://schemas.microsoft.com/office/drawing/2014/main" id="{BC12B348-DDF0-094A-841E-8251EE6D494F}"/>
              </a:ext>
            </a:extLst>
          </p:cNvPr>
          <p:cNvSpPr txBox="1"/>
          <p:nvPr/>
        </p:nvSpPr>
        <p:spPr>
          <a:xfrm>
            <a:off x="5272071" y="5875964"/>
            <a:ext cx="4122099"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4. Degrees of Autonomy</a:t>
            </a:r>
          </a:p>
        </p:txBody>
      </p:sp>
      <p:sp>
        <p:nvSpPr>
          <p:cNvPr id="19" name="Triangle 18">
            <a:extLst>
              <a:ext uri="{FF2B5EF4-FFF2-40B4-BE49-F238E27FC236}">
                <a16:creationId xmlns:a16="http://schemas.microsoft.com/office/drawing/2014/main" id="{C881EB87-03B9-6F46-9CA1-1CEF448543A6}"/>
              </a:ext>
            </a:extLst>
          </p:cNvPr>
          <p:cNvSpPr/>
          <p:nvPr/>
        </p:nvSpPr>
        <p:spPr>
          <a:xfrm flipV="1">
            <a:off x="5620825" y="1489990"/>
            <a:ext cx="333880" cy="3406391"/>
          </a:xfrm>
          <a:prstGeom prst="triangle">
            <a:avLst>
              <a:gd name="adj" fmla="val 100000"/>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FE243D2-BF63-F04F-AEEA-40819D8187CC}"/>
              </a:ext>
            </a:extLst>
          </p:cNvPr>
          <p:cNvGrpSpPr/>
          <p:nvPr/>
        </p:nvGrpSpPr>
        <p:grpSpPr>
          <a:xfrm>
            <a:off x="6231478" y="4504746"/>
            <a:ext cx="2473083" cy="419412"/>
            <a:chOff x="1259713" y="4071052"/>
            <a:chExt cx="1200637" cy="419412"/>
          </a:xfrm>
        </p:grpSpPr>
        <p:sp>
          <p:nvSpPr>
            <p:cNvPr id="35" name="TextBox 34">
              <a:extLst>
                <a:ext uri="{FF2B5EF4-FFF2-40B4-BE49-F238E27FC236}">
                  <a16:creationId xmlns:a16="http://schemas.microsoft.com/office/drawing/2014/main" id="{36123FDC-7165-D04B-B3E1-2DB0E4D0DD31}"/>
                </a:ext>
              </a:extLst>
            </p:cNvPr>
            <p:cNvSpPr txBox="1"/>
            <p:nvPr/>
          </p:nvSpPr>
          <p:spPr>
            <a:xfrm>
              <a:off x="1259713" y="4275020"/>
              <a:ext cx="1200637" cy="215444"/>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Goals are ascribed or imposed</a:t>
              </a:r>
            </a:p>
          </p:txBody>
        </p:sp>
        <p:sp>
          <p:nvSpPr>
            <p:cNvPr id="36" name="TextBox 35">
              <a:extLst>
                <a:ext uri="{FF2B5EF4-FFF2-40B4-BE49-F238E27FC236}">
                  <a16:creationId xmlns:a16="http://schemas.microsoft.com/office/drawing/2014/main" id="{30A44DDA-08BF-C948-BA46-1A93CE23BC3F}"/>
                </a:ext>
              </a:extLst>
            </p:cNvPr>
            <p:cNvSpPr txBox="1"/>
            <p:nvPr/>
          </p:nvSpPr>
          <p:spPr>
            <a:xfrm>
              <a:off x="1259713" y="4071052"/>
              <a:ext cx="1109414"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No Autonomy</a:t>
              </a:r>
            </a:p>
          </p:txBody>
        </p:sp>
      </p:grpSp>
      <p:grpSp>
        <p:nvGrpSpPr>
          <p:cNvPr id="25" name="Group 24">
            <a:extLst>
              <a:ext uri="{FF2B5EF4-FFF2-40B4-BE49-F238E27FC236}">
                <a16:creationId xmlns:a16="http://schemas.microsoft.com/office/drawing/2014/main" id="{E20CC2EE-71A5-A84C-BBBD-AFDC98C39B00}"/>
              </a:ext>
            </a:extLst>
          </p:cNvPr>
          <p:cNvGrpSpPr/>
          <p:nvPr/>
        </p:nvGrpSpPr>
        <p:grpSpPr>
          <a:xfrm>
            <a:off x="6231478" y="3486516"/>
            <a:ext cx="2542956" cy="542522"/>
            <a:chOff x="1259712" y="4071052"/>
            <a:chExt cx="1234559" cy="542522"/>
          </a:xfrm>
        </p:grpSpPr>
        <p:sp>
          <p:nvSpPr>
            <p:cNvPr id="33" name="TextBox 32">
              <a:extLst>
                <a:ext uri="{FF2B5EF4-FFF2-40B4-BE49-F238E27FC236}">
                  <a16:creationId xmlns:a16="http://schemas.microsoft.com/office/drawing/2014/main" id="{AEC0654D-E914-E94E-B195-D6C8A0ADED1F}"/>
                </a:ext>
              </a:extLst>
            </p:cNvPr>
            <p:cNvSpPr txBox="1"/>
            <p:nvPr/>
          </p:nvSpPr>
          <p:spPr>
            <a:xfrm>
              <a:off x="1259713" y="4275020"/>
              <a:ext cx="1200637" cy="338554"/>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Provides a goal but some other agent can take over anytime.</a:t>
              </a:r>
            </a:p>
          </p:txBody>
        </p:sp>
        <p:sp>
          <p:nvSpPr>
            <p:cNvPr id="34" name="TextBox 33">
              <a:extLst>
                <a:ext uri="{FF2B5EF4-FFF2-40B4-BE49-F238E27FC236}">
                  <a16:creationId xmlns:a16="http://schemas.microsoft.com/office/drawing/2014/main" id="{2C863585-A4FD-3E43-81C2-BAB502AC4177}"/>
                </a:ext>
              </a:extLst>
            </p:cNvPr>
            <p:cNvSpPr txBox="1"/>
            <p:nvPr/>
          </p:nvSpPr>
          <p:spPr>
            <a:xfrm>
              <a:off x="1259712" y="4071052"/>
              <a:ext cx="1234559"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Partial Autonomy</a:t>
              </a:r>
            </a:p>
          </p:txBody>
        </p:sp>
      </p:grpSp>
      <p:grpSp>
        <p:nvGrpSpPr>
          <p:cNvPr id="26" name="Group 25">
            <a:extLst>
              <a:ext uri="{FF2B5EF4-FFF2-40B4-BE49-F238E27FC236}">
                <a16:creationId xmlns:a16="http://schemas.microsoft.com/office/drawing/2014/main" id="{814C1A1D-E1B6-0042-9961-64BFC8A15187}"/>
              </a:ext>
            </a:extLst>
          </p:cNvPr>
          <p:cNvGrpSpPr/>
          <p:nvPr/>
        </p:nvGrpSpPr>
        <p:grpSpPr>
          <a:xfrm>
            <a:off x="6231478" y="2591397"/>
            <a:ext cx="2745229" cy="419412"/>
            <a:chOff x="1259712" y="4071052"/>
            <a:chExt cx="1332759" cy="419412"/>
          </a:xfrm>
        </p:grpSpPr>
        <p:sp>
          <p:nvSpPr>
            <p:cNvPr id="31" name="TextBox 30">
              <a:extLst>
                <a:ext uri="{FF2B5EF4-FFF2-40B4-BE49-F238E27FC236}">
                  <a16:creationId xmlns:a16="http://schemas.microsoft.com/office/drawing/2014/main" id="{0C5900E6-5776-E643-9444-8E6B8B7058F7}"/>
                </a:ext>
              </a:extLst>
            </p:cNvPr>
            <p:cNvSpPr txBox="1"/>
            <p:nvPr/>
          </p:nvSpPr>
          <p:spPr>
            <a:xfrm>
              <a:off x="1259713" y="4275020"/>
              <a:ext cx="1200638" cy="215444"/>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Being able to set the degree of autonomy manually</a:t>
              </a:r>
            </a:p>
          </p:txBody>
        </p:sp>
        <p:sp>
          <p:nvSpPr>
            <p:cNvPr id="32" name="TextBox 31">
              <a:extLst>
                <a:ext uri="{FF2B5EF4-FFF2-40B4-BE49-F238E27FC236}">
                  <a16:creationId xmlns:a16="http://schemas.microsoft.com/office/drawing/2014/main" id="{38764DB5-8377-8B4C-8D2B-B2A8926FFFF8}"/>
                </a:ext>
              </a:extLst>
            </p:cNvPr>
            <p:cNvSpPr txBox="1"/>
            <p:nvPr/>
          </p:nvSpPr>
          <p:spPr>
            <a:xfrm>
              <a:off x="1259712" y="4071052"/>
              <a:ext cx="1332759"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Sliding Autonomy</a:t>
              </a:r>
            </a:p>
          </p:txBody>
        </p:sp>
      </p:grpSp>
      <p:grpSp>
        <p:nvGrpSpPr>
          <p:cNvPr id="27" name="Group 26">
            <a:extLst>
              <a:ext uri="{FF2B5EF4-FFF2-40B4-BE49-F238E27FC236}">
                <a16:creationId xmlns:a16="http://schemas.microsoft.com/office/drawing/2014/main" id="{12AE7696-89F6-1343-98C4-2FB01222EB73}"/>
              </a:ext>
            </a:extLst>
          </p:cNvPr>
          <p:cNvGrpSpPr/>
          <p:nvPr/>
        </p:nvGrpSpPr>
        <p:grpSpPr>
          <a:xfrm>
            <a:off x="6231478" y="1450057"/>
            <a:ext cx="2988254" cy="665633"/>
            <a:chOff x="1997599" y="1450057"/>
            <a:chExt cx="2988254" cy="665633"/>
          </a:xfrm>
        </p:grpSpPr>
        <p:sp>
          <p:nvSpPr>
            <p:cNvPr id="29" name="TextBox 28">
              <a:extLst>
                <a:ext uri="{FF2B5EF4-FFF2-40B4-BE49-F238E27FC236}">
                  <a16:creationId xmlns:a16="http://schemas.microsoft.com/office/drawing/2014/main" id="{BA02BAB4-1FE0-D247-AD5C-6324204472CF}"/>
                </a:ext>
              </a:extLst>
            </p:cNvPr>
            <p:cNvSpPr txBox="1"/>
            <p:nvPr/>
          </p:nvSpPr>
          <p:spPr>
            <a:xfrm>
              <a:off x="1997599" y="1654025"/>
              <a:ext cx="2988254" cy="461665"/>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Capable of : Action</a:t>
              </a:r>
            </a:p>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Being able to figure out goals and actions based on intrinsic motivation</a:t>
              </a:r>
            </a:p>
          </p:txBody>
        </p:sp>
        <p:sp>
          <p:nvSpPr>
            <p:cNvPr id="30" name="TextBox 29">
              <a:extLst>
                <a:ext uri="{FF2B5EF4-FFF2-40B4-BE49-F238E27FC236}">
                  <a16:creationId xmlns:a16="http://schemas.microsoft.com/office/drawing/2014/main" id="{F6D7C62B-DFC8-5144-855E-924A133BDDF5}"/>
                </a:ext>
              </a:extLst>
            </p:cNvPr>
            <p:cNvSpPr txBox="1"/>
            <p:nvPr/>
          </p:nvSpPr>
          <p:spPr>
            <a:xfrm>
              <a:off x="1997599" y="1450057"/>
              <a:ext cx="2922550"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Full Autonomy</a:t>
              </a:r>
            </a:p>
          </p:txBody>
        </p:sp>
      </p:grpSp>
      <p:sp>
        <p:nvSpPr>
          <p:cNvPr id="28" name="TextBox 27">
            <a:extLst>
              <a:ext uri="{FF2B5EF4-FFF2-40B4-BE49-F238E27FC236}">
                <a16:creationId xmlns:a16="http://schemas.microsoft.com/office/drawing/2014/main" id="{CF7ACFC1-4031-4B45-809E-BD64E0508DA3}"/>
              </a:ext>
            </a:extLst>
          </p:cNvPr>
          <p:cNvSpPr txBox="1"/>
          <p:nvPr/>
        </p:nvSpPr>
        <p:spPr>
          <a:xfrm>
            <a:off x="5624841" y="4996000"/>
            <a:ext cx="639632" cy="584775"/>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Degree of autonomy (Low to High)</a:t>
            </a:r>
          </a:p>
        </p:txBody>
      </p:sp>
    </p:spTree>
    <p:extLst>
      <p:ext uri="{BB962C8B-B14F-4D97-AF65-F5344CB8AC3E}">
        <p14:creationId xmlns:p14="http://schemas.microsoft.com/office/powerpoint/2010/main" val="3023509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15</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629146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2.2 Autonomous Technology ~ Popular areas of application</a:t>
            </a:r>
          </a:p>
        </p:txBody>
      </p:sp>
      <p:sp>
        <p:nvSpPr>
          <p:cNvPr id="28" name="Rectangle 27">
            <a:extLst>
              <a:ext uri="{FF2B5EF4-FFF2-40B4-BE49-F238E27FC236}">
                <a16:creationId xmlns:a16="http://schemas.microsoft.com/office/drawing/2014/main" id="{8AE73101-4C0C-2145-AC04-324C8B4B34A8}"/>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FC28FB4-E717-A743-8909-0419CB062355}"/>
              </a:ext>
            </a:extLst>
          </p:cNvPr>
          <p:cNvGrpSpPr/>
          <p:nvPr/>
        </p:nvGrpSpPr>
        <p:grpSpPr>
          <a:xfrm>
            <a:off x="1312948" y="1414066"/>
            <a:ext cx="2053418" cy="2247654"/>
            <a:chOff x="1365956" y="1480326"/>
            <a:chExt cx="2053418" cy="2247654"/>
          </a:xfrm>
        </p:grpSpPr>
        <p:pic>
          <p:nvPicPr>
            <p:cNvPr id="3" name="Picture 2">
              <a:extLst>
                <a:ext uri="{FF2B5EF4-FFF2-40B4-BE49-F238E27FC236}">
                  <a16:creationId xmlns:a16="http://schemas.microsoft.com/office/drawing/2014/main" id="{C925525A-F011-4F46-84A8-6E482C096E1B}"/>
                </a:ext>
              </a:extLst>
            </p:cNvPr>
            <p:cNvPicPr>
              <a:picLocks noChangeAspect="1"/>
            </p:cNvPicPr>
            <p:nvPr/>
          </p:nvPicPr>
          <p:blipFill rotWithShape="1">
            <a:blip r:embed="rId2"/>
            <a:srcRect l="39094"/>
            <a:stretch/>
          </p:blipFill>
          <p:spPr>
            <a:xfrm>
              <a:off x="1365956" y="1480326"/>
              <a:ext cx="2053418" cy="2247654"/>
            </a:xfrm>
            <a:prstGeom prst="roundRect">
              <a:avLst/>
            </a:prstGeom>
          </p:spPr>
        </p:pic>
        <p:sp>
          <p:nvSpPr>
            <p:cNvPr id="4" name="Rounded Rectangle 3">
              <a:extLst>
                <a:ext uri="{FF2B5EF4-FFF2-40B4-BE49-F238E27FC236}">
                  <a16:creationId xmlns:a16="http://schemas.microsoft.com/office/drawing/2014/main" id="{A433DBAB-6651-C449-A8D5-D58C0505489B}"/>
                </a:ext>
              </a:extLst>
            </p:cNvPr>
            <p:cNvSpPr/>
            <p:nvPr/>
          </p:nvSpPr>
          <p:spPr>
            <a:xfrm>
              <a:off x="1365956" y="1480326"/>
              <a:ext cx="2053418" cy="2247654"/>
            </a:xfrm>
            <a:prstGeom prst="round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4F47D19-1757-174D-B1F9-4FEFC9528DAD}"/>
                </a:ext>
              </a:extLst>
            </p:cNvPr>
            <p:cNvSpPr txBox="1"/>
            <p:nvPr/>
          </p:nvSpPr>
          <p:spPr>
            <a:xfrm>
              <a:off x="1573112" y="2462746"/>
              <a:ext cx="1674422" cy="307777"/>
            </a:xfrm>
            <a:prstGeom prst="rect">
              <a:avLst/>
            </a:prstGeom>
            <a:noFill/>
          </p:spPr>
          <p:txBody>
            <a:bodyPr wrap="square" rtlCol="0">
              <a:spAutoFit/>
            </a:bodyPr>
            <a:lstStyle/>
            <a:p>
              <a:pPr algn="ctr"/>
              <a:r>
                <a:rPr lang="en-US" sz="1400" b="1">
                  <a:solidFill>
                    <a:schemeClr val="bg1"/>
                  </a:solidFill>
                  <a:latin typeface="Calibri" panose="020F0502020204030204" pitchFamily="34" charset="0"/>
                  <a:ea typeface="Helvetica Neue" panose="02000503000000020004" pitchFamily="2" charset="0"/>
                  <a:cs typeface="Calibri" panose="020F0502020204030204" pitchFamily="34" charset="0"/>
                </a:rPr>
                <a:t>MOBILITY</a:t>
              </a:r>
              <a:endParaRPr lang="en-US" sz="1400">
                <a:solidFill>
                  <a:schemeClr val="bg1"/>
                </a:solidFill>
                <a:latin typeface="Calibri" panose="020F0502020204030204" pitchFamily="34" charset="0"/>
                <a:ea typeface="Helvetica Neue" panose="02000503000000020004" pitchFamily="2" charset="0"/>
                <a:cs typeface="Calibri" panose="020F0502020204030204" pitchFamily="34" charset="0"/>
              </a:endParaRPr>
            </a:p>
          </p:txBody>
        </p:sp>
      </p:grpSp>
      <p:grpSp>
        <p:nvGrpSpPr>
          <p:cNvPr id="45" name="Group 44">
            <a:extLst>
              <a:ext uri="{FF2B5EF4-FFF2-40B4-BE49-F238E27FC236}">
                <a16:creationId xmlns:a16="http://schemas.microsoft.com/office/drawing/2014/main" id="{B27006F2-CE83-D343-AE7F-EEFAA3C6E97F}"/>
              </a:ext>
            </a:extLst>
          </p:cNvPr>
          <p:cNvGrpSpPr/>
          <p:nvPr/>
        </p:nvGrpSpPr>
        <p:grpSpPr>
          <a:xfrm>
            <a:off x="4027284" y="1405600"/>
            <a:ext cx="2054944" cy="2268601"/>
            <a:chOff x="3895964" y="1471860"/>
            <a:chExt cx="2054944" cy="2268601"/>
          </a:xfrm>
        </p:grpSpPr>
        <p:pic>
          <p:nvPicPr>
            <p:cNvPr id="5" name="Picture 4">
              <a:extLst>
                <a:ext uri="{FF2B5EF4-FFF2-40B4-BE49-F238E27FC236}">
                  <a16:creationId xmlns:a16="http://schemas.microsoft.com/office/drawing/2014/main" id="{F5EE7AF2-90AD-DC47-992A-AD4BD4B97D4E}"/>
                </a:ext>
              </a:extLst>
            </p:cNvPr>
            <p:cNvPicPr>
              <a:picLocks noChangeAspect="1"/>
            </p:cNvPicPr>
            <p:nvPr/>
          </p:nvPicPr>
          <p:blipFill rotWithShape="1">
            <a:blip r:embed="rId3"/>
            <a:srcRect l="29543" t="-147" r="15645" b="147"/>
            <a:stretch/>
          </p:blipFill>
          <p:spPr>
            <a:xfrm>
              <a:off x="3897490" y="1471860"/>
              <a:ext cx="2053418" cy="2247653"/>
            </a:xfrm>
            <a:prstGeom prst="roundRect">
              <a:avLst/>
            </a:prstGeom>
          </p:spPr>
        </p:pic>
        <p:sp>
          <p:nvSpPr>
            <p:cNvPr id="33" name="Rounded Rectangle 32">
              <a:extLst>
                <a:ext uri="{FF2B5EF4-FFF2-40B4-BE49-F238E27FC236}">
                  <a16:creationId xmlns:a16="http://schemas.microsoft.com/office/drawing/2014/main" id="{7BE5DE63-66FC-094D-BA98-1B579BE9EECB}"/>
                </a:ext>
              </a:extLst>
            </p:cNvPr>
            <p:cNvSpPr/>
            <p:nvPr/>
          </p:nvSpPr>
          <p:spPr>
            <a:xfrm>
              <a:off x="3895964" y="1492807"/>
              <a:ext cx="2053418" cy="2247654"/>
            </a:xfrm>
            <a:prstGeom prst="round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7F69DA7-22E3-9B4A-AC2B-5B8919EB3BDB}"/>
                </a:ext>
              </a:extLst>
            </p:cNvPr>
            <p:cNvSpPr txBox="1"/>
            <p:nvPr/>
          </p:nvSpPr>
          <p:spPr>
            <a:xfrm>
              <a:off x="4113112" y="2462746"/>
              <a:ext cx="1674422" cy="307777"/>
            </a:xfrm>
            <a:prstGeom prst="rect">
              <a:avLst/>
            </a:prstGeom>
            <a:noFill/>
          </p:spPr>
          <p:txBody>
            <a:bodyPr wrap="square" rtlCol="0">
              <a:spAutoFit/>
            </a:bodyPr>
            <a:lstStyle/>
            <a:p>
              <a:pPr algn="ctr"/>
              <a:r>
                <a:rPr lang="en-US" sz="1400" b="1">
                  <a:solidFill>
                    <a:schemeClr val="bg1"/>
                  </a:solidFill>
                  <a:latin typeface="Calibri" panose="020F0502020204030204" pitchFamily="34" charset="0"/>
                  <a:ea typeface="Helvetica Neue" panose="02000503000000020004" pitchFamily="2" charset="0"/>
                  <a:cs typeface="Calibri" panose="020F0502020204030204" pitchFamily="34" charset="0"/>
                </a:rPr>
                <a:t>SOCIAL ROBOTICS</a:t>
              </a:r>
              <a:endParaRPr lang="en-US" sz="1400">
                <a:solidFill>
                  <a:schemeClr val="bg1"/>
                </a:solidFill>
                <a:latin typeface="Calibri" panose="020F0502020204030204" pitchFamily="34" charset="0"/>
                <a:ea typeface="Helvetica Neue" panose="02000503000000020004" pitchFamily="2" charset="0"/>
                <a:cs typeface="Calibri" panose="020F0502020204030204" pitchFamily="34" charset="0"/>
              </a:endParaRPr>
            </a:p>
          </p:txBody>
        </p:sp>
      </p:grpSp>
      <p:grpSp>
        <p:nvGrpSpPr>
          <p:cNvPr id="46" name="Group 45">
            <a:extLst>
              <a:ext uri="{FF2B5EF4-FFF2-40B4-BE49-F238E27FC236}">
                <a16:creationId xmlns:a16="http://schemas.microsoft.com/office/drawing/2014/main" id="{EA6C7B02-7FA6-994D-9558-5473C3CBD4FC}"/>
              </a:ext>
            </a:extLst>
          </p:cNvPr>
          <p:cNvGrpSpPr/>
          <p:nvPr/>
        </p:nvGrpSpPr>
        <p:grpSpPr>
          <a:xfrm>
            <a:off x="6743145" y="1414066"/>
            <a:ext cx="2054381" cy="2268601"/>
            <a:chOff x="6438347" y="1480326"/>
            <a:chExt cx="2054381" cy="2268601"/>
          </a:xfrm>
        </p:grpSpPr>
        <p:pic>
          <p:nvPicPr>
            <p:cNvPr id="7" name="Picture 6">
              <a:extLst>
                <a:ext uri="{FF2B5EF4-FFF2-40B4-BE49-F238E27FC236}">
                  <a16:creationId xmlns:a16="http://schemas.microsoft.com/office/drawing/2014/main" id="{747B90A6-C7C1-504B-A3B8-613810D4238C}"/>
                </a:ext>
              </a:extLst>
            </p:cNvPr>
            <p:cNvPicPr>
              <a:picLocks noChangeAspect="1"/>
            </p:cNvPicPr>
            <p:nvPr/>
          </p:nvPicPr>
          <p:blipFill rotWithShape="1">
            <a:blip r:embed="rId4"/>
            <a:srcRect l="16692" r="15568"/>
            <a:stretch/>
          </p:blipFill>
          <p:spPr>
            <a:xfrm>
              <a:off x="6439310" y="1480326"/>
              <a:ext cx="2053418" cy="2268601"/>
            </a:xfrm>
            <a:prstGeom prst="roundRect">
              <a:avLst/>
            </a:prstGeom>
          </p:spPr>
        </p:pic>
        <p:sp>
          <p:nvSpPr>
            <p:cNvPr id="36" name="Rounded Rectangle 35">
              <a:extLst>
                <a:ext uri="{FF2B5EF4-FFF2-40B4-BE49-F238E27FC236}">
                  <a16:creationId xmlns:a16="http://schemas.microsoft.com/office/drawing/2014/main" id="{C84CE894-46FE-D248-83A7-A7463B2F4B6C}"/>
                </a:ext>
              </a:extLst>
            </p:cNvPr>
            <p:cNvSpPr/>
            <p:nvPr/>
          </p:nvSpPr>
          <p:spPr>
            <a:xfrm>
              <a:off x="6438347" y="1501273"/>
              <a:ext cx="2053418" cy="2247654"/>
            </a:xfrm>
            <a:prstGeom prst="round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65A2745-8E82-C741-B9DF-74B90BC684EC}"/>
                </a:ext>
              </a:extLst>
            </p:cNvPr>
            <p:cNvSpPr txBox="1"/>
            <p:nvPr/>
          </p:nvSpPr>
          <p:spPr>
            <a:xfrm>
              <a:off x="6655495" y="2471212"/>
              <a:ext cx="1674422" cy="307777"/>
            </a:xfrm>
            <a:prstGeom prst="rect">
              <a:avLst/>
            </a:prstGeom>
            <a:noFill/>
          </p:spPr>
          <p:txBody>
            <a:bodyPr wrap="square" rtlCol="0">
              <a:spAutoFit/>
            </a:bodyPr>
            <a:lstStyle/>
            <a:p>
              <a:pPr algn="ctr"/>
              <a:r>
                <a:rPr lang="en-US" sz="1400" b="1">
                  <a:solidFill>
                    <a:schemeClr val="bg1"/>
                  </a:solidFill>
                  <a:latin typeface="Calibri" panose="020F0502020204030204" pitchFamily="34" charset="0"/>
                  <a:ea typeface="Helvetica Neue" panose="02000503000000020004" pitchFamily="2" charset="0"/>
                  <a:cs typeface="Calibri" panose="020F0502020204030204" pitchFamily="34" charset="0"/>
                </a:rPr>
                <a:t>MILITARY</a:t>
              </a:r>
              <a:endParaRPr lang="en-US" sz="1400">
                <a:solidFill>
                  <a:schemeClr val="bg1"/>
                </a:solidFill>
                <a:latin typeface="Calibri" panose="020F0502020204030204" pitchFamily="34" charset="0"/>
                <a:ea typeface="Helvetica Neue" panose="02000503000000020004" pitchFamily="2" charset="0"/>
                <a:cs typeface="Calibri" panose="020F0502020204030204" pitchFamily="34" charset="0"/>
              </a:endParaRPr>
            </a:p>
          </p:txBody>
        </p:sp>
      </p:grpSp>
      <p:grpSp>
        <p:nvGrpSpPr>
          <p:cNvPr id="14" name="Group 13">
            <a:extLst>
              <a:ext uri="{FF2B5EF4-FFF2-40B4-BE49-F238E27FC236}">
                <a16:creationId xmlns:a16="http://schemas.microsoft.com/office/drawing/2014/main" id="{439B24DA-8131-2849-92BA-F78B7AD664F9}"/>
              </a:ext>
            </a:extLst>
          </p:cNvPr>
          <p:cNvGrpSpPr/>
          <p:nvPr/>
        </p:nvGrpSpPr>
        <p:grpSpPr>
          <a:xfrm>
            <a:off x="2620229" y="3897431"/>
            <a:ext cx="2054381" cy="2247654"/>
            <a:chOff x="2540717" y="3844423"/>
            <a:chExt cx="2054381" cy="2247654"/>
          </a:xfrm>
        </p:grpSpPr>
        <p:pic>
          <p:nvPicPr>
            <p:cNvPr id="9" name="Picture 8">
              <a:extLst>
                <a:ext uri="{FF2B5EF4-FFF2-40B4-BE49-F238E27FC236}">
                  <a16:creationId xmlns:a16="http://schemas.microsoft.com/office/drawing/2014/main" id="{1ED8495E-6A15-264C-9031-1C2C93D8B4D0}"/>
                </a:ext>
              </a:extLst>
            </p:cNvPr>
            <p:cNvPicPr>
              <a:picLocks noChangeAspect="1"/>
            </p:cNvPicPr>
            <p:nvPr/>
          </p:nvPicPr>
          <p:blipFill rotWithShape="1">
            <a:blip r:embed="rId5"/>
            <a:srcRect l="23025" t="14" r="35766" b="-14"/>
            <a:stretch/>
          </p:blipFill>
          <p:spPr>
            <a:xfrm>
              <a:off x="2541680" y="3844423"/>
              <a:ext cx="2053418" cy="2244603"/>
            </a:xfrm>
            <a:prstGeom prst="roundRect">
              <a:avLst/>
            </a:prstGeom>
          </p:spPr>
        </p:pic>
        <p:sp>
          <p:nvSpPr>
            <p:cNvPr id="39" name="Rounded Rectangle 38">
              <a:extLst>
                <a:ext uri="{FF2B5EF4-FFF2-40B4-BE49-F238E27FC236}">
                  <a16:creationId xmlns:a16="http://schemas.microsoft.com/office/drawing/2014/main" id="{E4B39000-AAE4-4747-B03D-09BA3136BFF9}"/>
                </a:ext>
              </a:extLst>
            </p:cNvPr>
            <p:cNvSpPr/>
            <p:nvPr/>
          </p:nvSpPr>
          <p:spPr>
            <a:xfrm>
              <a:off x="2540717" y="3844423"/>
              <a:ext cx="2053418" cy="2247654"/>
            </a:xfrm>
            <a:prstGeom prst="round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E0B477F-6BB5-6041-82F4-BFE900FA2E14}"/>
                </a:ext>
              </a:extLst>
            </p:cNvPr>
            <p:cNvSpPr txBox="1"/>
            <p:nvPr/>
          </p:nvSpPr>
          <p:spPr>
            <a:xfrm>
              <a:off x="2757865" y="4814362"/>
              <a:ext cx="1674422" cy="307777"/>
            </a:xfrm>
            <a:prstGeom prst="rect">
              <a:avLst/>
            </a:prstGeom>
            <a:noFill/>
          </p:spPr>
          <p:txBody>
            <a:bodyPr wrap="square" rtlCol="0">
              <a:spAutoFit/>
            </a:bodyPr>
            <a:lstStyle/>
            <a:p>
              <a:pPr algn="ctr"/>
              <a:r>
                <a:rPr lang="en-US" sz="1400" b="1">
                  <a:solidFill>
                    <a:schemeClr val="bg1"/>
                  </a:solidFill>
                  <a:latin typeface="Calibri" panose="020F0502020204030204" pitchFamily="34" charset="0"/>
                  <a:ea typeface="Helvetica Neue" panose="02000503000000020004" pitchFamily="2" charset="0"/>
                  <a:cs typeface="Calibri" panose="020F0502020204030204" pitchFamily="34" charset="0"/>
                </a:rPr>
                <a:t>HEALTHCARE</a:t>
              </a:r>
              <a:endParaRPr lang="en-US" sz="1400">
                <a:solidFill>
                  <a:schemeClr val="bg1"/>
                </a:solidFill>
                <a:latin typeface="Calibri" panose="020F0502020204030204" pitchFamily="34" charset="0"/>
                <a:ea typeface="Helvetica Neue" panose="02000503000000020004" pitchFamily="2" charset="0"/>
                <a:cs typeface="Calibri" panose="020F0502020204030204" pitchFamily="34" charset="0"/>
              </a:endParaRPr>
            </a:p>
          </p:txBody>
        </p:sp>
      </p:grpSp>
      <p:grpSp>
        <p:nvGrpSpPr>
          <p:cNvPr id="12" name="Group 11">
            <a:extLst>
              <a:ext uri="{FF2B5EF4-FFF2-40B4-BE49-F238E27FC236}">
                <a16:creationId xmlns:a16="http://schemas.microsoft.com/office/drawing/2014/main" id="{98A47345-FF78-7D40-97B5-A376C5DA8932}"/>
              </a:ext>
            </a:extLst>
          </p:cNvPr>
          <p:cNvGrpSpPr/>
          <p:nvPr/>
        </p:nvGrpSpPr>
        <p:grpSpPr>
          <a:xfrm>
            <a:off x="5368634" y="3897431"/>
            <a:ext cx="2055472" cy="2272808"/>
            <a:chOff x="5077087" y="3844423"/>
            <a:chExt cx="2055472" cy="2272808"/>
          </a:xfrm>
        </p:grpSpPr>
        <p:pic>
          <p:nvPicPr>
            <p:cNvPr id="10" name="Picture 9">
              <a:extLst>
                <a:ext uri="{FF2B5EF4-FFF2-40B4-BE49-F238E27FC236}">
                  <a16:creationId xmlns:a16="http://schemas.microsoft.com/office/drawing/2014/main" id="{6E0C07AB-6D7A-9343-B245-E34C927AE545}"/>
                </a:ext>
              </a:extLst>
            </p:cNvPr>
            <p:cNvPicPr>
              <a:picLocks noChangeAspect="1"/>
            </p:cNvPicPr>
            <p:nvPr/>
          </p:nvPicPr>
          <p:blipFill rotWithShape="1">
            <a:blip r:embed="rId6"/>
            <a:srcRect r="39829"/>
            <a:stretch/>
          </p:blipFill>
          <p:spPr>
            <a:xfrm>
              <a:off x="5079141" y="3844423"/>
              <a:ext cx="2053418" cy="2272808"/>
            </a:xfrm>
            <a:prstGeom prst="roundRect">
              <a:avLst/>
            </a:prstGeom>
          </p:spPr>
        </p:pic>
        <p:sp>
          <p:nvSpPr>
            <p:cNvPr id="42" name="Rounded Rectangle 41">
              <a:extLst>
                <a:ext uri="{FF2B5EF4-FFF2-40B4-BE49-F238E27FC236}">
                  <a16:creationId xmlns:a16="http://schemas.microsoft.com/office/drawing/2014/main" id="{CF5142E7-A49C-DF43-B13C-D982BE13CA26}"/>
                </a:ext>
              </a:extLst>
            </p:cNvPr>
            <p:cNvSpPr/>
            <p:nvPr/>
          </p:nvSpPr>
          <p:spPr>
            <a:xfrm>
              <a:off x="5077087" y="3855853"/>
              <a:ext cx="2053418" cy="2247654"/>
            </a:xfrm>
            <a:prstGeom prst="round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032BDFB-AA6D-1944-B8F1-5EA9CDF00580}"/>
                </a:ext>
              </a:extLst>
            </p:cNvPr>
            <p:cNvSpPr txBox="1"/>
            <p:nvPr/>
          </p:nvSpPr>
          <p:spPr>
            <a:xfrm>
              <a:off x="5294235" y="4825792"/>
              <a:ext cx="1674422" cy="523220"/>
            </a:xfrm>
            <a:prstGeom prst="rect">
              <a:avLst/>
            </a:prstGeom>
            <a:noFill/>
          </p:spPr>
          <p:txBody>
            <a:bodyPr wrap="square" rtlCol="0">
              <a:spAutoFit/>
            </a:bodyPr>
            <a:lstStyle/>
            <a:p>
              <a:pPr algn="ctr"/>
              <a:r>
                <a:rPr lang="en-US" sz="1400" b="1">
                  <a:solidFill>
                    <a:schemeClr val="bg1"/>
                  </a:solidFill>
                  <a:latin typeface="Calibri" panose="020F0502020204030204" pitchFamily="34" charset="0"/>
                  <a:ea typeface="Helvetica Neue" panose="02000503000000020004" pitchFamily="2" charset="0"/>
                  <a:cs typeface="Calibri" panose="020F0502020204030204" pitchFamily="34" charset="0"/>
                </a:rPr>
                <a:t>MANUFACTURING/PRODUCTION</a:t>
              </a:r>
            </a:p>
          </p:txBody>
        </p:sp>
      </p:grpSp>
    </p:spTree>
    <p:extLst>
      <p:ext uri="{BB962C8B-B14F-4D97-AF65-F5344CB8AC3E}">
        <p14:creationId xmlns:p14="http://schemas.microsoft.com/office/powerpoint/2010/main" val="3534907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16</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791686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2.2 Autonomous Technology ~ Different degrees of automation in industry</a:t>
            </a:r>
          </a:p>
        </p:txBody>
      </p:sp>
      <p:sp>
        <p:nvSpPr>
          <p:cNvPr id="7" name="TextBox 6">
            <a:extLst>
              <a:ext uri="{FF2B5EF4-FFF2-40B4-BE49-F238E27FC236}">
                <a16:creationId xmlns:a16="http://schemas.microsoft.com/office/drawing/2014/main" id="{050CB715-DEEB-2846-B979-F309CE47D384}"/>
              </a:ext>
            </a:extLst>
          </p:cNvPr>
          <p:cNvSpPr txBox="1"/>
          <p:nvPr/>
        </p:nvSpPr>
        <p:spPr>
          <a:xfrm>
            <a:off x="1261238" y="3194062"/>
            <a:ext cx="3703637" cy="938719"/>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 </a:t>
            </a:r>
            <a:r>
              <a:rPr lang="en-US" sz="1100" b="1"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Spotmini</a:t>
            </a: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 Boston Dynamics </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 dog-like robot which helps in basic tasks like opening doors, picking objects, climbing stairs etc. Context - In offices, homes and outdoors. </a:t>
            </a:r>
          </a:p>
          <a:p>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6" name="TextBox 15">
            <a:extLst>
              <a:ext uri="{FF2B5EF4-FFF2-40B4-BE49-F238E27FC236}">
                <a16:creationId xmlns:a16="http://schemas.microsoft.com/office/drawing/2014/main" id="{7D3FB6EA-3F02-214B-800F-7DA85E0D9E69}"/>
              </a:ext>
            </a:extLst>
          </p:cNvPr>
          <p:cNvSpPr txBox="1"/>
          <p:nvPr/>
        </p:nvSpPr>
        <p:spPr>
          <a:xfrm>
            <a:off x="1237488" y="5687875"/>
            <a:ext cx="3703637" cy="600164"/>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C. Sparrow – </a:t>
            </a:r>
            <a:r>
              <a:rPr lang="en-US" sz="1100" b="1"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PerceptO</a:t>
            </a: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It takes off from its base, performs assigned tasks, and returns to charge and transfer data to cloud storage upon completion of the mission.</a:t>
            </a:r>
          </a:p>
        </p:txBody>
      </p:sp>
      <p:sp>
        <p:nvSpPr>
          <p:cNvPr id="18" name="TextBox 17">
            <a:extLst>
              <a:ext uri="{FF2B5EF4-FFF2-40B4-BE49-F238E27FC236}">
                <a16:creationId xmlns:a16="http://schemas.microsoft.com/office/drawing/2014/main" id="{168A529A-DE80-8C43-AFE1-FBCA4C179E88}"/>
              </a:ext>
            </a:extLst>
          </p:cNvPr>
          <p:cNvSpPr txBox="1"/>
          <p:nvPr/>
        </p:nvSpPr>
        <p:spPr>
          <a:xfrm>
            <a:off x="5488854" y="3194062"/>
            <a:ext cx="3703637" cy="600164"/>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B. Handle - Boston Dynamics </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 robot that handles logistics like managing boxes like picking, stacking, loading/unloading etc. with agility. Context – warehouses</a:t>
            </a:r>
          </a:p>
        </p:txBody>
      </p:sp>
      <p:sp>
        <p:nvSpPr>
          <p:cNvPr id="22" name="TextBox 21">
            <a:extLst>
              <a:ext uri="{FF2B5EF4-FFF2-40B4-BE49-F238E27FC236}">
                <a16:creationId xmlns:a16="http://schemas.microsoft.com/office/drawing/2014/main" id="{6B779F98-19AC-C843-9DA1-F958D7ECC30C}"/>
              </a:ext>
            </a:extLst>
          </p:cNvPr>
          <p:cNvSpPr txBox="1"/>
          <p:nvPr/>
        </p:nvSpPr>
        <p:spPr>
          <a:xfrm>
            <a:off x="5465104" y="5687875"/>
            <a:ext cx="3703637" cy="938719"/>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 Jackal : </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 tiny social robot that can walk among us just like other humans, and people found it ‘cute’</a:t>
            </a:r>
          </a:p>
          <a:p>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23" name="Rectangle 22">
            <a:extLst>
              <a:ext uri="{FF2B5EF4-FFF2-40B4-BE49-F238E27FC236}">
                <a16:creationId xmlns:a16="http://schemas.microsoft.com/office/drawing/2014/main" id="{52DBC11F-EF0A-BB45-94A3-54DB7B00D995}"/>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 descr="https://lh4.googleusercontent.com/qbdV6iU0iKXnvJQaqswrWXod4fRXz6V5NPHPZAkz5rCR7-PWZxxQCGPtpyzPEHNPefOhPU2LPrweHRKRLxjzkOoIGwgCG6AhsnQpxFjvX_YUq3zQRYO0JHIA7BiaSGumFkiGagA">
            <a:extLst>
              <a:ext uri="{FF2B5EF4-FFF2-40B4-BE49-F238E27FC236}">
                <a16:creationId xmlns:a16="http://schemas.microsoft.com/office/drawing/2014/main" id="{2A4978F3-2868-734D-99FF-7BA452055D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47" b="3413"/>
          <a:stretch/>
        </p:blipFill>
        <p:spPr bwMode="auto">
          <a:xfrm>
            <a:off x="5474464" y="3874659"/>
            <a:ext cx="3691761" cy="1806224"/>
          </a:xfrm>
          <a:prstGeom prst="roundRect">
            <a:avLst/>
          </a:prstGeom>
          <a:extLst>
            <a:ext uri="{909E8E84-426E-40DD-AFC4-6F175D3DCCD1}">
              <a14:hiddenFill xmlns:a14="http://schemas.microsoft.com/office/drawing/2010/main">
                <a:solidFill>
                  <a:srgbClr val="FFFFFF"/>
                </a:solidFill>
              </a14:hiddenFill>
            </a:ext>
          </a:extLst>
        </p:spPr>
      </p:pic>
      <p:pic>
        <p:nvPicPr>
          <p:cNvPr id="26" name="Picture 6" descr="https://lh5.googleusercontent.com/RZxJHO3_m3rwuX418m9e0M8r6XD06YStXCluq4nQJR_O72Oi7oGxlvHiWMq18zHGFzeWEUwxEkKxBZoPTTiXOVEYng4hVqdn_JwIUy8Sxl1qB15LoonBMzfaIuh1b9pVHWhiGb4">
            <a:extLst>
              <a:ext uri="{FF2B5EF4-FFF2-40B4-BE49-F238E27FC236}">
                <a16:creationId xmlns:a16="http://schemas.microsoft.com/office/drawing/2014/main" id="{DA1678F2-DB2B-F841-BA87-B2D61BEF4F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88" b="27922"/>
          <a:stretch/>
        </p:blipFill>
        <p:spPr bwMode="auto">
          <a:xfrm>
            <a:off x="5488854" y="1358814"/>
            <a:ext cx="3677371" cy="1806224"/>
          </a:xfrm>
          <a:prstGeom prst="roundRect">
            <a:avLst/>
          </a:prstGeom>
          <a:extLst>
            <a:ext uri="{909E8E84-426E-40DD-AFC4-6F175D3DCCD1}">
              <a14:hiddenFill xmlns:a14="http://schemas.microsoft.com/office/drawing/2010/main">
                <a:solidFill>
                  <a:srgbClr val="FFFFFF"/>
                </a:solidFill>
              </a14:hiddenFill>
            </a:ext>
          </a:extLst>
        </p:spPr>
      </p:pic>
      <p:pic>
        <p:nvPicPr>
          <p:cNvPr id="27" name="Picture 4" descr="https://lh4.googleusercontent.com/ns9ztoj9UJUiyKAVxZwGTbv0-kS0rmUjyt7_Hfib62pM1xCGtpZfpyF0LeDXKNfdPtBRVn7zG2DnUZqRk9UsvHJIFzXTrKhHlz_q9u7F8C47u5cRZjdKYgdJH_nqqTC_JBBj5L0">
            <a:extLst>
              <a:ext uri="{FF2B5EF4-FFF2-40B4-BE49-F238E27FC236}">
                <a16:creationId xmlns:a16="http://schemas.microsoft.com/office/drawing/2014/main" id="{F906BFF9-23F4-1049-96B7-86BF9B9139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837"/>
          <a:stretch/>
        </p:blipFill>
        <p:spPr bwMode="auto">
          <a:xfrm>
            <a:off x="1246847" y="3874660"/>
            <a:ext cx="3691761" cy="1806224"/>
          </a:xfrm>
          <a:prstGeom prst="roundRect">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8" name="Picture 8" descr="https://lh5.googleusercontent.com/C9ZsbEgnhp_ViMSetd0k74i78yFadjevgRmZpWgAqtIAATifaTpL6-HvQgC01vsS0FAYfyC27lrj0Ej_KNJk7JY6imNnERi6JxWsvjjCCxd576aXliKIY8WeoaeqayKr1zevGU0">
            <a:extLst>
              <a:ext uri="{FF2B5EF4-FFF2-40B4-BE49-F238E27FC236}">
                <a16:creationId xmlns:a16="http://schemas.microsoft.com/office/drawing/2014/main" id="{4C668334-B5EE-0745-93BB-FA49BAE2D1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94" t="23995" r="10338" b="6030"/>
          <a:stretch/>
        </p:blipFill>
        <p:spPr bwMode="auto">
          <a:xfrm>
            <a:off x="1261238" y="1358814"/>
            <a:ext cx="3677370" cy="1835247"/>
          </a:xfrm>
          <a:prstGeom prst="round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707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lh5.googleusercontent.com/BI2OhfLsMlJq4Z_ePtR9CtSBq0-crCewnadvPXUyZnhK5_tufqEvXFQnLOcAoqyKqgh2RyhEh4SE9MUr9Z6pwam7BNcPZkdCdHR8kM_DYmy-oJtZqfNGM6_a5qkoRy6dpTne4zs">
            <a:extLst>
              <a:ext uri="{FF2B5EF4-FFF2-40B4-BE49-F238E27FC236}">
                <a16:creationId xmlns:a16="http://schemas.microsoft.com/office/drawing/2014/main" id="{38FBC5A2-1F9F-BA4A-A1AB-F015E9D44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2472"/>
          <a:stretch/>
        </p:blipFill>
        <p:spPr bwMode="auto">
          <a:xfrm>
            <a:off x="1246847" y="1366996"/>
            <a:ext cx="3703637" cy="1824958"/>
          </a:xfrm>
          <a:prstGeom prst="round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29F5430-D999-A442-8CBD-079C08A98E37}"/>
              </a:ext>
            </a:extLst>
          </p:cNvPr>
          <p:cNvPicPr>
            <a:picLocks noChangeAspect="1"/>
          </p:cNvPicPr>
          <p:nvPr/>
        </p:nvPicPr>
        <p:blipFill rotWithShape="1">
          <a:blip r:embed="rId3"/>
          <a:srcRect b="12708"/>
          <a:stretch/>
        </p:blipFill>
        <p:spPr>
          <a:xfrm>
            <a:off x="5457560" y="1376363"/>
            <a:ext cx="3708665" cy="1817699"/>
          </a:xfrm>
          <a:prstGeom prst="roundRect">
            <a:avLst/>
          </a:prstGeom>
        </p:spPr>
      </p:pic>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17</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791686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2.2 Autonomous Technology ~ Different degrees of automation in industry</a:t>
            </a:r>
          </a:p>
        </p:txBody>
      </p:sp>
      <p:sp>
        <p:nvSpPr>
          <p:cNvPr id="7" name="TextBox 6">
            <a:extLst>
              <a:ext uri="{FF2B5EF4-FFF2-40B4-BE49-F238E27FC236}">
                <a16:creationId xmlns:a16="http://schemas.microsoft.com/office/drawing/2014/main" id="{050CB715-DEEB-2846-B979-F309CE47D384}"/>
              </a:ext>
            </a:extLst>
          </p:cNvPr>
          <p:cNvSpPr txBox="1"/>
          <p:nvPr/>
        </p:nvSpPr>
        <p:spPr>
          <a:xfrm>
            <a:off x="1261238" y="3194062"/>
            <a:ext cx="3703637" cy="938719"/>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 </a:t>
            </a:r>
            <a:r>
              <a:rPr lang="en-US" sz="1100" b="1"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Asimo</a:t>
            </a: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 Honda </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 tiny social robot that can walk among us just like other humans, and generated familiarity due to human like shape</a:t>
            </a:r>
          </a:p>
          <a:p>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8" name="TextBox 17">
            <a:extLst>
              <a:ext uri="{FF2B5EF4-FFF2-40B4-BE49-F238E27FC236}">
                <a16:creationId xmlns:a16="http://schemas.microsoft.com/office/drawing/2014/main" id="{168A529A-DE80-8C43-AFE1-FBCA4C179E88}"/>
              </a:ext>
            </a:extLst>
          </p:cNvPr>
          <p:cNvSpPr txBox="1"/>
          <p:nvPr/>
        </p:nvSpPr>
        <p:spPr>
          <a:xfrm>
            <a:off x="5488854" y="3194062"/>
            <a:ext cx="3703637" cy="430887"/>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 Pepper – Healthcare bot </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 short heighted healthcare bot used in hospitals. Short height makes them less threating</a:t>
            </a:r>
          </a:p>
        </p:txBody>
      </p:sp>
      <p:sp>
        <p:nvSpPr>
          <p:cNvPr id="23" name="Rectangle 22">
            <a:extLst>
              <a:ext uri="{FF2B5EF4-FFF2-40B4-BE49-F238E27FC236}">
                <a16:creationId xmlns:a16="http://schemas.microsoft.com/office/drawing/2014/main" id="{3F76FEBA-42EE-C74D-B57D-E14624778246}"/>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763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18</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791686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2.2 Autonomous Technology ~ Popular Use Cases</a:t>
            </a:r>
          </a:p>
        </p:txBody>
      </p:sp>
      <p:sp>
        <p:nvSpPr>
          <p:cNvPr id="23" name="TextBox 22">
            <a:extLst>
              <a:ext uri="{FF2B5EF4-FFF2-40B4-BE49-F238E27FC236}">
                <a16:creationId xmlns:a16="http://schemas.microsoft.com/office/drawing/2014/main" id="{BC064029-A4B6-E048-9BDA-BA813D5071CF}"/>
              </a:ext>
            </a:extLst>
          </p:cNvPr>
          <p:cNvSpPr txBox="1"/>
          <p:nvPr/>
        </p:nvSpPr>
        <p:spPr>
          <a:xfrm>
            <a:off x="1249363" y="1385565"/>
            <a:ext cx="7906512" cy="430887"/>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Based on the landscape analysis in various domains aligning with Siemen’s business vertical, 6 major use case scenarios were identified</a:t>
            </a:r>
          </a:p>
          <a:p>
            <a:endPar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4" name="Rounded Rectangle 13">
            <a:extLst>
              <a:ext uri="{FF2B5EF4-FFF2-40B4-BE49-F238E27FC236}">
                <a16:creationId xmlns:a16="http://schemas.microsoft.com/office/drawing/2014/main" id="{610A752E-D594-AD45-A553-E0A44CF77D93}"/>
              </a:ext>
            </a:extLst>
          </p:cNvPr>
          <p:cNvSpPr/>
          <p:nvPr/>
        </p:nvSpPr>
        <p:spPr>
          <a:xfrm>
            <a:off x="1249363" y="2367557"/>
            <a:ext cx="3953080" cy="90794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CB0B346-999B-9649-9F1E-3718A4C4553F}"/>
              </a:ext>
            </a:extLst>
          </p:cNvPr>
          <p:cNvSpPr txBox="1"/>
          <p:nvPr/>
        </p:nvSpPr>
        <p:spPr>
          <a:xfrm>
            <a:off x="1404677" y="2442038"/>
            <a:ext cx="3306485" cy="584775"/>
          </a:xfrm>
          <a:prstGeom prst="rect">
            <a:avLst/>
          </a:prstGeom>
          <a:noFill/>
        </p:spPr>
        <p:txBody>
          <a:bodyPr wrap="square" rtlCol="0">
            <a:spAutoFit/>
          </a:bodyPr>
          <a:lstStyle/>
          <a:p>
            <a:r>
              <a:rPr lang="en-US" sz="20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Decision making</a:t>
            </a: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On behalf of humans</a:t>
            </a:r>
          </a:p>
        </p:txBody>
      </p:sp>
      <p:sp>
        <p:nvSpPr>
          <p:cNvPr id="26" name="Rounded Rectangle 25">
            <a:extLst>
              <a:ext uri="{FF2B5EF4-FFF2-40B4-BE49-F238E27FC236}">
                <a16:creationId xmlns:a16="http://schemas.microsoft.com/office/drawing/2014/main" id="{1A873CCC-6560-5346-B361-9B2962E14DB6}"/>
              </a:ext>
            </a:extLst>
          </p:cNvPr>
          <p:cNvSpPr/>
          <p:nvPr/>
        </p:nvSpPr>
        <p:spPr>
          <a:xfrm>
            <a:off x="5465103" y="2367557"/>
            <a:ext cx="3953080" cy="90794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3AB7A99-BABC-9146-B6D2-7C089A81C1FA}"/>
              </a:ext>
            </a:extLst>
          </p:cNvPr>
          <p:cNvSpPr txBox="1"/>
          <p:nvPr/>
        </p:nvSpPr>
        <p:spPr>
          <a:xfrm>
            <a:off x="5620417" y="2442038"/>
            <a:ext cx="3306485" cy="584775"/>
          </a:xfrm>
          <a:prstGeom prst="rect">
            <a:avLst/>
          </a:prstGeom>
          <a:noFill/>
        </p:spPr>
        <p:txBody>
          <a:bodyPr wrap="square" rtlCol="0">
            <a:spAutoFit/>
          </a:bodyPr>
          <a:lstStyle/>
          <a:p>
            <a:r>
              <a:rPr lang="en-US" sz="20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High Risk Factor</a:t>
            </a:r>
          </a:p>
          <a:p>
            <a:r>
              <a:rPr lang="en-US" sz="12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High risk of human lives</a:t>
            </a:r>
          </a:p>
        </p:txBody>
      </p:sp>
      <p:sp>
        <p:nvSpPr>
          <p:cNvPr id="29" name="Rounded Rectangle 28">
            <a:extLst>
              <a:ext uri="{FF2B5EF4-FFF2-40B4-BE49-F238E27FC236}">
                <a16:creationId xmlns:a16="http://schemas.microsoft.com/office/drawing/2014/main" id="{8AE45E52-5B29-1A4C-8FF1-161549F3E77D}"/>
              </a:ext>
            </a:extLst>
          </p:cNvPr>
          <p:cNvSpPr/>
          <p:nvPr/>
        </p:nvSpPr>
        <p:spPr>
          <a:xfrm>
            <a:off x="1249363" y="3448212"/>
            <a:ext cx="3953080" cy="90794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F3E1040-69D8-6A46-8417-1FF1B82A1E5A}"/>
              </a:ext>
            </a:extLst>
          </p:cNvPr>
          <p:cNvSpPr txBox="1"/>
          <p:nvPr/>
        </p:nvSpPr>
        <p:spPr>
          <a:xfrm>
            <a:off x="1404677" y="3522693"/>
            <a:ext cx="3306485" cy="584775"/>
          </a:xfrm>
          <a:prstGeom prst="rect">
            <a:avLst/>
          </a:prstGeom>
          <a:noFill/>
        </p:spPr>
        <p:txBody>
          <a:bodyPr wrap="square" rtlCol="0">
            <a:spAutoFit/>
          </a:bodyPr>
          <a:lstStyle/>
          <a:p>
            <a:r>
              <a:rPr lang="en-US" sz="20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Uncertain environments</a:t>
            </a:r>
          </a:p>
          <a:p>
            <a:r>
              <a:rPr lang="en-US" sz="12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Complex systems</a:t>
            </a:r>
          </a:p>
        </p:txBody>
      </p:sp>
      <p:sp>
        <p:nvSpPr>
          <p:cNvPr id="32" name="Rounded Rectangle 31">
            <a:extLst>
              <a:ext uri="{FF2B5EF4-FFF2-40B4-BE49-F238E27FC236}">
                <a16:creationId xmlns:a16="http://schemas.microsoft.com/office/drawing/2014/main" id="{F87BE1B5-44F7-8A40-B01D-5CBC85D1173B}"/>
              </a:ext>
            </a:extLst>
          </p:cNvPr>
          <p:cNvSpPr/>
          <p:nvPr/>
        </p:nvSpPr>
        <p:spPr>
          <a:xfrm>
            <a:off x="5465103" y="3448212"/>
            <a:ext cx="3953080" cy="90794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8D8DF01-3F8A-C448-B697-B94597C12269}"/>
              </a:ext>
            </a:extLst>
          </p:cNvPr>
          <p:cNvSpPr txBox="1"/>
          <p:nvPr/>
        </p:nvSpPr>
        <p:spPr>
          <a:xfrm>
            <a:off x="5620417" y="3522693"/>
            <a:ext cx="3306485" cy="584775"/>
          </a:xfrm>
          <a:prstGeom prst="rect">
            <a:avLst/>
          </a:prstGeom>
          <a:noFill/>
        </p:spPr>
        <p:txBody>
          <a:bodyPr wrap="square" rtlCol="0">
            <a:spAutoFit/>
          </a:bodyPr>
          <a:lstStyle/>
          <a:p>
            <a:r>
              <a:rPr lang="en-US" sz="20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Assisting</a:t>
            </a:r>
          </a:p>
          <a:p>
            <a:r>
              <a:rPr lang="en-US" sz="12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Manual labor and physical work</a:t>
            </a:r>
          </a:p>
        </p:txBody>
      </p:sp>
      <p:sp>
        <p:nvSpPr>
          <p:cNvPr id="35" name="Rounded Rectangle 34">
            <a:extLst>
              <a:ext uri="{FF2B5EF4-FFF2-40B4-BE49-F238E27FC236}">
                <a16:creationId xmlns:a16="http://schemas.microsoft.com/office/drawing/2014/main" id="{65A5698E-7236-A441-A0D5-18F64F38C332}"/>
              </a:ext>
            </a:extLst>
          </p:cNvPr>
          <p:cNvSpPr/>
          <p:nvPr/>
        </p:nvSpPr>
        <p:spPr>
          <a:xfrm>
            <a:off x="1261239" y="4564493"/>
            <a:ext cx="3953080" cy="90794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04D8FDE-9AB1-5A4F-AB41-816342DECD65}"/>
              </a:ext>
            </a:extLst>
          </p:cNvPr>
          <p:cNvSpPr txBox="1"/>
          <p:nvPr/>
        </p:nvSpPr>
        <p:spPr>
          <a:xfrm>
            <a:off x="1416553" y="4638974"/>
            <a:ext cx="3536447" cy="769441"/>
          </a:xfrm>
          <a:prstGeom prst="rect">
            <a:avLst/>
          </a:prstGeom>
          <a:noFill/>
        </p:spPr>
        <p:txBody>
          <a:bodyPr wrap="square" rtlCol="0">
            <a:spAutoFit/>
          </a:bodyPr>
          <a:lstStyle/>
          <a:p>
            <a:r>
              <a:rPr lang="en-US" sz="20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Hyperpersonalisation</a:t>
            </a:r>
          </a:p>
          <a:p>
            <a:r>
              <a:rPr lang="en-US" sz="12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Of tasks/content based on context/usage/ variable need</a:t>
            </a:r>
          </a:p>
        </p:txBody>
      </p:sp>
      <p:sp>
        <p:nvSpPr>
          <p:cNvPr id="38" name="Rounded Rectangle 37">
            <a:extLst>
              <a:ext uri="{FF2B5EF4-FFF2-40B4-BE49-F238E27FC236}">
                <a16:creationId xmlns:a16="http://schemas.microsoft.com/office/drawing/2014/main" id="{0AB5CFC0-F4EA-9545-8034-83BE71635079}"/>
              </a:ext>
            </a:extLst>
          </p:cNvPr>
          <p:cNvSpPr/>
          <p:nvPr/>
        </p:nvSpPr>
        <p:spPr>
          <a:xfrm>
            <a:off x="5476979" y="4564493"/>
            <a:ext cx="3953080" cy="90794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55801659-8608-AF44-A2BE-07E8270A3FFF}"/>
              </a:ext>
            </a:extLst>
          </p:cNvPr>
          <p:cNvSpPr txBox="1"/>
          <p:nvPr/>
        </p:nvSpPr>
        <p:spPr>
          <a:xfrm>
            <a:off x="5632293" y="4638974"/>
            <a:ext cx="3703637" cy="769441"/>
          </a:xfrm>
          <a:prstGeom prst="rect">
            <a:avLst/>
          </a:prstGeom>
          <a:noFill/>
        </p:spPr>
        <p:txBody>
          <a:bodyPr wrap="square" rtlCol="0">
            <a:spAutoFit/>
          </a:bodyPr>
          <a:lstStyle/>
          <a:p>
            <a:r>
              <a:rPr lang="en-US" sz="20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Relieving from Procedural tasks</a:t>
            </a:r>
          </a:p>
          <a:p>
            <a:r>
              <a:rPr lang="en-US" sz="12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Open scope for other interactions that demand human intellect &amp; understanding</a:t>
            </a:r>
          </a:p>
        </p:txBody>
      </p:sp>
      <p:sp>
        <p:nvSpPr>
          <p:cNvPr id="17" name="Rectangle 16">
            <a:extLst>
              <a:ext uri="{FF2B5EF4-FFF2-40B4-BE49-F238E27FC236}">
                <a16:creationId xmlns:a16="http://schemas.microsoft.com/office/drawing/2014/main" id="{AD5502EB-90EA-454A-B60D-EC3DBE8B95CA}"/>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2203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19</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7916862" cy="307777"/>
          </a:xfrm>
          <a:prstGeom prst="rect">
            <a:avLst/>
          </a:prstGeom>
          <a:noFill/>
        </p:spPr>
        <p:txBody>
          <a:bodyPr wrap="square" rtlCol="0">
            <a:spAutoFit/>
          </a:bodyPr>
          <a:lstStyle/>
          <a:p>
            <a:r>
              <a:rPr lang="en-US" sz="14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2.2 Autonomous Technology ~ Voice of People</a:t>
            </a:r>
          </a:p>
        </p:txBody>
      </p:sp>
      <p:sp>
        <p:nvSpPr>
          <p:cNvPr id="23" name="TextBox 22">
            <a:extLst>
              <a:ext uri="{FF2B5EF4-FFF2-40B4-BE49-F238E27FC236}">
                <a16:creationId xmlns:a16="http://schemas.microsoft.com/office/drawing/2014/main" id="{BC064029-A4B6-E048-9BDA-BA813D5071CF}"/>
              </a:ext>
            </a:extLst>
          </p:cNvPr>
          <p:cNvSpPr txBox="1"/>
          <p:nvPr/>
        </p:nvSpPr>
        <p:spPr>
          <a:xfrm>
            <a:off x="1249363" y="1385565"/>
            <a:ext cx="7906512" cy="600164"/>
          </a:xfrm>
          <a:prstGeom prst="rect">
            <a:avLst/>
          </a:prstGeom>
          <a:noFill/>
        </p:spPr>
        <p:txBody>
          <a:bodyPr wrap="square" rtlCol="0">
            <a:spAutoFit/>
          </a:bodyPr>
          <a:lstStyle/>
          <a:p>
            <a:r>
              <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rPr>
              <a:t>The secondary study also aimed to understand human sentiments surrounding this technology via online VOCs and talking to people around, which are familiar with the theoretical concept of the technology, not necessarily experienced it.</a:t>
            </a:r>
          </a:p>
          <a:p>
            <a:endPar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7" name="Rectangle 16">
            <a:extLst>
              <a:ext uri="{FF2B5EF4-FFF2-40B4-BE49-F238E27FC236}">
                <a16:creationId xmlns:a16="http://schemas.microsoft.com/office/drawing/2014/main" id="{AD5502EB-90EA-454A-B60D-EC3DBE8B95CA}"/>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02BD86BB-E263-5D49-94CE-AC67864DEB1F}"/>
              </a:ext>
            </a:extLst>
          </p:cNvPr>
          <p:cNvSpPr/>
          <p:nvPr/>
        </p:nvSpPr>
        <p:spPr>
          <a:xfrm>
            <a:off x="1377385" y="2740640"/>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Threatened</a:t>
            </a:r>
          </a:p>
        </p:txBody>
      </p:sp>
      <p:sp>
        <p:nvSpPr>
          <p:cNvPr id="31" name="Rounded Rectangle 30">
            <a:extLst>
              <a:ext uri="{FF2B5EF4-FFF2-40B4-BE49-F238E27FC236}">
                <a16:creationId xmlns:a16="http://schemas.microsoft.com/office/drawing/2014/main" id="{CED94F2E-3CF8-DB49-B2F9-9D37182EC5B0}"/>
              </a:ext>
            </a:extLst>
          </p:cNvPr>
          <p:cNvSpPr/>
          <p:nvPr/>
        </p:nvSpPr>
        <p:spPr>
          <a:xfrm>
            <a:off x="1377385" y="2074259"/>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Intimidated</a:t>
            </a:r>
          </a:p>
        </p:txBody>
      </p:sp>
      <p:sp>
        <p:nvSpPr>
          <p:cNvPr id="34" name="Rounded Rectangle 33">
            <a:extLst>
              <a:ext uri="{FF2B5EF4-FFF2-40B4-BE49-F238E27FC236}">
                <a16:creationId xmlns:a16="http://schemas.microsoft.com/office/drawing/2014/main" id="{586AF3D3-1683-DF46-98E1-D769B36AE3B2}"/>
              </a:ext>
            </a:extLst>
          </p:cNvPr>
          <p:cNvSpPr/>
          <p:nvPr/>
        </p:nvSpPr>
        <p:spPr>
          <a:xfrm>
            <a:off x="1377385" y="4103390"/>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Lack of control</a:t>
            </a:r>
          </a:p>
        </p:txBody>
      </p:sp>
      <p:sp>
        <p:nvSpPr>
          <p:cNvPr id="37" name="Rounded Rectangle 36">
            <a:extLst>
              <a:ext uri="{FF2B5EF4-FFF2-40B4-BE49-F238E27FC236}">
                <a16:creationId xmlns:a16="http://schemas.microsoft.com/office/drawing/2014/main" id="{27864E87-CA7D-7249-AB76-FF0A838F659B}"/>
              </a:ext>
            </a:extLst>
          </p:cNvPr>
          <p:cNvSpPr/>
          <p:nvPr/>
        </p:nvSpPr>
        <p:spPr>
          <a:xfrm>
            <a:off x="1377385" y="3448585"/>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Unsettled</a:t>
            </a:r>
          </a:p>
        </p:txBody>
      </p:sp>
      <p:sp>
        <p:nvSpPr>
          <p:cNvPr id="40" name="Rounded Rectangle 39">
            <a:extLst>
              <a:ext uri="{FF2B5EF4-FFF2-40B4-BE49-F238E27FC236}">
                <a16:creationId xmlns:a16="http://schemas.microsoft.com/office/drawing/2014/main" id="{66F8095E-747C-BA47-BAC1-BAD3D2DDADB5}"/>
              </a:ext>
            </a:extLst>
          </p:cNvPr>
          <p:cNvSpPr/>
          <p:nvPr/>
        </p:nvSpPr>
        <p:spPr>
          <a:xfrm>
            <a:off x="6748041" y="3044141"/>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1EE23A5-0ED5-4C44-9A16-2AC6DE26B4EB}"/>
              </a:ext>
            </a:extLst>
          </p:cNvPr>
          <p:cNvPicPr>
            <a:picLocks noChangeAspect="1"/>
          </p:cNvPicPr>
          <p:nvPr/>
        </p:nvPicPr>
        <p:blipFill>
          <a:blip r:embed="rId2">
            <a:grayscl/>
          </a:blip>
          <a:stretch>
            <a:fillRect/>
          </a:stretch>
        </p:blipFill>
        <p:spPr>
          <a:xfrm rot="5400000">
            <a:off x="5079267" y="2498793"/>
            <a:ext cx="4324786" cy="3243589"/>
          </a:xfrm>
          <a:prstGeom prst="rect">
            <a:avLst/>
          </a:prstGeom>
        </p:spPr>
      </p:pic>
      <p:sp>
        <p:nvSpPr>
          <p:cNvPr id="41" name="Rounded Rectangle 40">
            <a:extLst>
              <a:ext uri="{FF2B5EF4-FFF2-40B4-BE49-F238E27FC236}">
                <a16:creationId xmlns:a16="http://schemas.microsoft.com/office/drawing/2014/main" id="{8479430A-8E58-014A-9919-EC26A032C5FF}"/>
              </a:ext>
            </a:extLst>
          </p:cNvPr>
          <p:cNvSpPr/>
          <p:nvPr/>
        </p:nvSpPr>
        <p:spPr>
          <a:xfrm>
            <a:off x="1388960" y="4751572"/>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Lack of transparency</a:t>
            </a:r>
          </a:p>
        </p:txBody>
      </p:sp>
      <p:sp>
        <p:nvSpPr>
          <p:cNvPr id="42" name="Rounded Rectangle 41">
            <a:extLst>
              <a:ext uri="{FF2B5EF4-FFF2-40B4-BE49-F238E27FC236}">
                <a16:creationId xmlns:a16="http://schemas.microsoft.com/office/drawing/2014/main" id="{F11F47AF-0A8D-1A4C-947A-16D8EB9131D0}"/>
              </a:ext>
            </a:extLst>
          </p:cNvPr>
          <p:cNvSpPr/>
          <p:nvPr/>
        </p:nvSpPr>
        <p:spPr>
          <a:xfrm>
            <a:off x="1388960" y="5295583"/>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Unknown ethics</a:t>
            </a:r>
          </a:p>
        </p:txBody>
      </p:sp>
      <p:sp>
        <p:nvSpPr>
          <p:cNvPr id="43" name="Rounded Rectangle 42">
            <a:extLst>
              <a:ext uri="{FF2B5EF4-FFF2-40B4-BE49-F238E27FC236}">
                <a16:creationId xmlns:a16="http://schemas.microsoft.com/office/drawing/2014/main" id="{975BFA4E-3646-7A48-ABC2-15404D8C5289}"/>
              </a:ext>
            </a:extLst>
          </p:cNvPr>
          <p:cNvSpPr/>
          <p:nvPr/>
        </p:nvSpPr>
        <p:spPr>
          <a:xfrm>
            <a:off x="1388960" y="5793294"/>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abstraction</a:t>
            </a:r>
          </a:p>
        </p:txBody>
      </p:sp>
      <p:sp>
        <p:nvSpPr>
          <p:cNvPr id="45" name="Rounded Rectangle 44">
            <a:extLst>
              <a:ext uri="{FF2B5EF4-FFF2-40B4-BE49-F238E27FC236}">
                <a16:creationId xmlns:a16="http://schemas.microsoft.com/office/drawing/2014/main" id="{F0D64F4C-3333-6F4C-9E0E-A90F47411A85}"/>
              </a:ext>
            </a:extLst>
          </p:cNvPr>
          <p:cNvSpPr/>
          <p:nvPr/>
        </p:nvSpPr>
        <p:spPr>
          <a:xfrm>
            <a:off x="3298782" y="2752215"/>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Lack of feedback</a:t>
            </a:r>
          </a:p>
        </p:txBody>
      </p:sp>
      <p:sp>
        <p:nvSpPr>
          <p:cNvPr id="46" name="Rounded Rectangle 45">
            <a:extLst>
              <a:ext uri="{FF2B5EF4-FFF2-40B4-BE49-F238E27FC236}">
                <a16:creationId xmlns:a16="http://schemas.microsoft.com/office/drawing/2014/main" id="{90E7E7EE-2DDC-854D-A3C1-E6E5C4C8C763}"/>
              </a:ext>
            </a:extLst>
          </p:cNvPr>
          <p:cNvSpPr/>
          <p:nvPr/>
        </p:nvSpPr>
        <p:spPr>
          <a:xfrm>
            <a:off x="3298782" y="2085834"/>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Uncertainty</a:t>
            </a:r>
          </a:p>
        </p:txBody>
      </p:sp>
      <p:sp>
        <p:nvSpPr>
          <p:cNvPr id="47" name="Rounded Rectangle 46">
            <a:extLst>
              <a:ext uri="{FF2B5EF4-FFF2-40B4-BE49-F238E27FC236}">
                <a16:creationId xmlns:a16="http://schemas.microsoft.com/office/drawing/2014/main" id="{88897099-894F-6F4E-B9CC-61F1F3B75562}"/>
              </a:ext>
            </a:extLst>
          </p:cNvPr>
          <p:cNvSpPr/>
          <p:nvPr/>
        </p:nvSpPr>
        <p:spPr>
          <a:xfrm>
            <a:off x="3298782" y="4114965"/>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Unknown morals</a:t>
            </a:r>
          </a:p>
        </p:txBody>
      </p:sp>
      <p:sp>
        <p:nvSpPr>
          <p:cNvPr id="48" name="Rounded Rectangle 47">
            <a:extLst>
              <a:ext uri="{FF2B5EF4-FFF2-40B4-BE49-F238E27FC236}">
                <a16:creationId xmlns:a16="http://schemas.microsoft.com/office/drawing/2014/main" id="{FB0D9C4A-3B09-5140-A888-BEA2CD8984B2}"/>
              </a:ext>
            </a:extLst>
          </p:cNvPr>
          <p:cNvSpPr/>
          <p:nvPr/>
        </p:nvSpPr>
        <p:spPr>
          <a:xfrm>
            <a:off x="3298782" y="3460160"/>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Lack of character</a:t>
            </a:r>
          </a:p>
        </p:txBody>
      </p:sp>
      <p:sp>
        <p:nvSpPr>
          <p:cNvPr id="49" name="Rounded Rectangle 48">
            <a:extLst>
              <a:ext uri="{FF2B5EF4-FFF2-40B4-BE49-F238E27FC236}">
                <a16:creationId xmlns:a16="http://schemas.microsoft.com/office/drawing/2014/main" id="{311CCB82-51AB-044B-8DD0-E3FD75CCE0ED}"/>
              </a:ext>
            </a:extLst>
          </p:cNvPr>
          <p:cNvSpPr/>
          <p:nvPr/>
        </p:nvSpPr>
        <p:spPr>
          <a:xfrm>
            <a:off x="3310357" y="4763147"/>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alarming</a:t>
            </a:r>
          </a:p>
        </p:txBody>
      </p:sp>
      <p:sp>
        <p:nvSpPr>
          <p:cNvPr id="50" name="Rounded Rectangle 49">
            <a:extLst>
              <a:ext uri="{FF2B5EF4-FFF2-40B4-BE49-F238E27FC236}">
                <a16:creationId xmlns:a16="http://schemas.microsoft.com/office/drawing/2014/main" id="{5D0CDF37-633A-694F-80AD-68F59CF90441}"/>
              </a:ext>
            </a:extLst>
          </p:cNvPr>
          <p:cNvSpPr/>
          <p:nvPr/>
        </p:nvSpPr>
        <p:spPr>
          <a:xfrm>
            <a:off x="3310357" y="5307158"/>
            <a:ext cx="1762855" cy="393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complex</a:t>
            </a:r>
          </a:p>
        </p:txBody>
      </p:sp>
    </p:spTree>
    <p:extLst>
      <p:ext uri="{BB962C8B-B14F-4D97-AF65-F5344CB8AC3E}">
        <p14:creationId xmlns:p14="http://schemas.microsoft.com/office/powerpoint/2010/main" val="2125798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2</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1.1 Project Purpose &amp; Aim</a:t>
            </a:r>
          </a:p>
        </p:txBody>
      </p:sp>
      <p:sp>
        <p:nvSpPr>
          <p:cNvPr id="7" name="TextBox 6">
            <a:extLst>
              <a:ext uri="{FF2B5EF4-FFF2-40B4-BE49-F238E27FC236}">
                <a16:creationId xmlns:a16="http://schemas.microsoft.com/office/drawing/2014/main" id="{050CB715-DEEB-2846-B979-F309CE47D384}"/>
              </a:ext>
            </a:extLst>
          </p:cNvPr>
          <p:cNvSpPr txBox="1"/>
          <p:nvPr/>
        </p:nvSpPr>
        <p:spPr>
          <a:xfrm>
            <a:off x="1249363" y="1385565"/>
            <a:ext cx="3703637" cy="5001369"/>
          </a:xfrm>
          <a:prstGeom prst="rect">
            <a:avLst/>
          </a:prstGeom>
        </p:spPr>
        <p:txBody>
          <a:bodyPr wrap="square" rtlCol="0">
            <a:spAutoFit/>
          </a:bodyPr>
          <a:lstStyle/>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project was a research focused project in the domain of Autonomous System. Due to the nature of the technology, which is at a nascent stage of development and acceptance, and with limited presence in our environment, the project was conceived as an exploratory research project.</a:t>
            </a:r>
          </a:p>
          <a:p>
            <a:pPr algn="just"/>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objective of the project was to explore areas of opportunities and find the scope of design intervention, if any, which will help the UXD Team work with the Autonomous Systems group in designing better Autonomous Systems for Siemen’s diverse business domains. Via this project, the UXD team wanted to establish the role of design in creating Autonomous Systems at Siemens and propose a design approach to work together with the ‘Autonomous Systems’ group to create better Autonomous Systems. Therefore, the project was aimed at communicating the benefit of design intervention to the technical R&amp;D team at Siemens for improving in-house creation of ubiquitous Autonomous Systems. </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role of human centered design was question because of the nature of the technology of Autonomous System. The state of art technology in this domain marches towards full autonomy, minimizing humans' interventions. As machine will achieve full autonomy, there’s a belief that humans won’t need to interact with them since machines can operate on their own without human support &amp; intervention. While the later part of machine not needing human support and intervention is what autonomy aims to achieve,  this   will  not</a:t>
            </a:r>
          </a:p>
        </p:txBody>
      </p:sp>
      <p:sp>
        <p:nvSpPr>
          <p:cNvPr id="10" name="TextBox 9">
            <a:extLst>
              <a:ext uri="{FF2B5EF4-FFF2-40B4-BE49-F238E27FC236}">
                <a16:creationId xmlns:a16="http://schemas.microsoft.com/office/drawing/2014/main" id="{542F071E-DC47-7F48-B08A-5AA71045DE72}"/>
              </a:ext>
            </a:extLst>
          </p:cNvPr>
          <p:cNvSpPr txBox="1"/>
          <p:nvPr/>
        </p:nvSpPr>
        <p:spPr>
          <a:xfrm>
            <a:off x="5465103" y="734739"/>
            <a:ext cx="3703637" cy="6186309"/>
          </a:xfrm>
          <a:prstGeom prst="rect">
            <a:avLst/>
          </a:prstGeom>
        </p:spPr>
        <p:txBody>
          <a:bodyPr wrap="square" numCol="1" rtlCol="0">
            <a:spAutoFit/>
          </a:bodyPr>
          <a:lstStyle/>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mean that human beings will not interact with the highly sophisticated technology of autonomous system. It is to be realized that we are putting highly complex systems in human environment, and they need to coexist with human being. Therefore, it will be impossible to prevent interactions between humans and autonomous Systems. </a:t>
            </a:r>
          </a:p>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Basis the research outcomes, the project was divided into 2 phases.</a:t>
            </a:r>
          </a:p>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01) Design brief for Phase 1 focused on answering ‘Whether design can help create better Autonomous Systems without disregarding humans in the loop, and how? ’</a:t>
            </a:r>
          </a:p>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02) Post Phase 1, the project arrived at a stage where 'humanizing collaboration with Autonomous Systems’ was seen as a beneficial design intervention. ‘Humanizing Collaboration with Autonomous Systems’ became the answer to the ‘how’ and became the new brief for Phase 2 of the project to further research upon.  </a:t>
            </a:r>
          </a:p>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Since the project catered to various domains in Siemens, the aim was to deliver an approach encompassing benefits for all verticals of AS at Siemens, be it mobility, robotics, Aerial Unmanned Systems etc., </a:t>
            </a:r>
            <a:r>
              <a:rPr lang="en-IN"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which had the flexibility to be specialised for specific domains by integrating domain-specific parameters.</a:t>
            </a: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From the perspective of Siemens Research, the project’s value lies in the study of the transition to the ubiquity of autonomous systems which is rapid and not at pace with the rate at which humans are getting comfortable with it. This unease, discomfort and </a:t>
            </a:r>
            <a:r>
              <a:rPr lang="en-US" sz="1100" dirty="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scepticism</a:t>
            </a: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in working together can result in friction and realization of the true potential of autonomous systems in the multiple verticals of Siemens business like the manufacturing industry, mobility, smart cities etc. From the company’s business perspective, successful study of collaboration between autonomous systems and humans was a beneficial step towards designing autonomous systems for human ecosystems instead of eliminating human interactions which isn’t a realistic and pragmatic approach.    </a:t>
            </a:r>
          </a:p>
        </p:txBody>
      </p:sp>
      <p:sp>
        <p:nvSpPr>
          <p:cNvPr id="11" name="Rectangle 10">
            <a:extLst>
              <a:ext uri="{FF2B5EF4-FFF2-40B4-BE49-F238E27FC236}">
                <a16:creationId xmlns:a16="http://schemas.microsoft.com/office/drawing/2014/main" id="{4AE580B4-BBBA-364B-A691-CA5C486798B6}"/>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45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B038361-E7BB-CE47-AF4B-638CA2421F6F}"/>
              </a:ext>
            </a:extLst>
          </p:cNvPr>
          <p:cNvSpPr/>
          <p:nvPr/>
        </p:nvSpPr>
        <p:spPr>
          <a:xfrm>
            <a:off x="-11574" y="3706948"/>
            <a:ext cx="9906000" cy="3151051"/>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20</a:t>
            </a:fld>
            <a:endParaRPr lang="en-US" dirty="0"/>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2.4 Expert Interview</a:t>
            </a:r>
          </a:p>
        </p:txBody>
      </p:sp>
      <p:sp>
        <p:nvSpPr>
          <p:cNvPr id="11" name="TextBox 10">
            <a:extLst>
              <a:ext uri="{FF2B5EF4-FFF2-40B4-BE49-F238E27FC236}">
                <a16:creationId xmlns:a16="http://schemas.microsoft.com/office/drawing/2014/main" id="{2AE9101A-5ED5-F545-9AA3-0F1D712863C4}"/>
              </a:ext>
            </a:extLst>
          </p:cNvPr>
          <p:cNvSpPr txBox="1"/>
          <p:nvPr/>
        </p:nvSpPr>
        <p:spPr>
          <a:xfrm>
            <a:off x="1249363" y="2590844"/>
            <a:ext cx="2556155" cy="769441"/>
          </a:xfrm>
          <a:prstGeom prst="rect">
            <a:avLst/>
          </a:prstGeom>
          <a:noFill/>
        </p:spPr>
        <p:txBody>
          <a:bodyPr wrap="square" rtlCol="0">
            <a:spAutoFit/>
          </a:bodyPr>
          <a:lstStyle/>
          <a:p>
            <a:r>
              <a:rPr lang="en-US" sz="1100" b="1" dirty="0">
                <a:solidFill>
                  <a:srgbClr val="009A99"/>
                </a:solidFill>
                <a:latin typeface="Calibri" panose="020F0502020204030204" pitchFamily="34" charset="0"/>
                <a:ea typeface="Helvetica Neue" panose="02000503000000020004" pitchFamily="2" charset="0"/>
                <a:cs typeface="Calibri" panose="020F0502020204030204" pitchFamily="34" charset="0"/>
              </a:rPr>
              <a:t>Expert Profile 1</a:t>
            </a:r>
            <a:b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Designation : Senior Research Engineer </a:t>
            </a:r>
          </a:p>
          <a:p>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Expertise : Reinforcement Learning</a:t>
            </a:r>
          </a:p>
          <a:p>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Group : Autonomous Systems Group</a:t>
            </a:r>
          </a:p>
        </p:txBody>
      </p:sp>
      <p:sp>
        <p:nvSpPr>
          <p:cNvPr id="7" name="Rectangle 6">
            <a:extLst>
              <a:ext uri="{FF2B5EF4-FFF2-40B4-BE49-F238E27FC236}">
                <a16:creationId xmlns:a16="http://schemas.microsoft.com/office/drawing/2014/main" id="{B9B0086E-B8DC-654F-BD60-1A8A996D671D}"/>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778FB1A-2757-284F-B2A6-E4121D5DFEF5}"/>
              </a:ext>
            </a:extLst>
          </p:cNvPr>
          <p:cNvSpPr txBox="1"/>
          <p:nvPr/>
        </p:nvSpPr>
        <p:spPr>
          <a:xfrm>
            <a:off x="1249363" y="1385565"/>
            <a:ext cx="7975600" cy="400110"/>
          </a:xfrm>
          <a:prstGeom prst="rect">
            <a:avLst/>
          </a:prstGeom>
          <a:noFill/>
        </p:spPr>
        <p:txBody>
          <a:bodyPr wrap="square" rtlCol="0">
            <a:spAutoFit/>
          </a:bodyPr>
          <a:lstStyle/>
          <a:p>
            <a:r>
              <a:rPr lang="en-US" sz="20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Primary research</a:t>
            </a:r>
          </a:p>
        </p:txBody>
      </p:sp>
      <p:sp>
        <p:nvSpPr>
          <p:cNvPr id="16" name="TextBox 15">
            <a:extLst>
              <a:ext uri="{FF2B5EF4-FFF2-40B4-BE49-F238E27FC236}">
                <a16:creationId xmlns:a16="http://schemas.microsoft.com/office/drawing/2014/main" id="{EF336A39-0AB6-A447-AD5E-26E8358144F8}"/>
              </a:ext>
            </a:extLst>
          </p:cNvPr>
          <p:cNvSpPr txBox="1"/>
          <p:nvPr/>
        </p:nvSpPr>
        <p:spPr>
          <a:xfrm>
            <a:off x="1249363" y="1802422"/>
            <a:ext cx="7906512" cy="769441"/>
          </a:xfrm>
          <a:prstGeom prst="rect">
            <a:avLst/>
          </a:prstGeom>
          <a:noFill/>
        </p:spPr>
        <p:txBody>
          <a:bodyPr wrap="square" rtlCol="0">
            <a:spAutoFit/>
          </a:bodyPr>
          <a:lstStyle/>
          <a:p>
            <a:r>
              <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rPr>
              <a:t>To understand the process of creation of Autonomous systems in-house at Siemens, expert interview were conducted with Research Engineers currently working on Level 2 Autonomous guided vehicles. The interview was conducted like a discussion to better understand the procedures, rules, guidelines that are used by the autonomous systems teams as there was no prior knowledge about it</a:t>
            </a:r>
          </a:p>
          <a:p>
            <a:endPar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7" name="TextBox 16">
            <a:extLst>
              <a:ext uri="{FF2B5EF4-FFF2-40B4-BE49-F238E27FC236}">
                <a16:creationId xmlns:a16="http://schemas.microsoft.com/office/drawing/2014/main" id="{A72A0D78-F2EB-914D-AE60-1F816CDA6854}"/>
              </a:ext>
            </a:extLst>
          </p:cNvPr>
          <p:cNvSpPr txBox="1"/>
          <p:nvPr/>
        </p:nvSpPr>
        <p:spPr>
          <a:xfrm>
            <a:off x="5659998" y="2590844"/>
            <a:ext cx="2556155" cy="769441"/>
          </a:xfrm>
          <a:prstGeom prst="rect">
            <a:avLst/>
          </a:prstGeom>
          <a:noFill/>
        </p:spPr>
        <p:txBody>
          <a:bodyPr wrap="square" rtlCol="0">
            <a:spAutoFit/>
          </a:bodyPr>
          <a:lstStyle/>
          <a:p>
            <a:r>
              <a:rPr lang="en-US" sz="1100" b="1" dirty="0">
                <a:solidFill>
                  <a:srgbClr val="009A99"/>
                </a:solidFill>
                <a:latin typeface="Calibri" panose="020F0502020204030204" pitchFamily="34" charset="0"/>
                <a:ea typeface="Helvetica Neue" panose="02000503000000020004" pitchFamily="2" charset="0"/>
                <a:cs typeface="Calibri" panose="020F0502020204030204" pitchFamily="34" charset="0"/>
              </a:rPr>
              <a:t>Expert Profile 2</a:t>
            </a:r>
            <a:b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Designation : Lead Research Engineer </a:t>
            </a:r>
          </a:p>
          <a:p>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Expertise : Reinforcement Learning</a:t>
            </a:r>
          </a:p>
          <a:p>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Group : Autonomous Systems Group</a:t>
            </a:r>
          </a:p>
        </p:txBody>
      </p:sp>
      <p:grpSp>
        <p:nvGrpSpPr>
          <p:cNvPr id="39" name="Group 38">
            <a:extLst>
              <a:ext uri="{FF2B5EF4-FFF2-40B4-BE49-F238E27FC236}">
                <a16:creationId xmlns:a16="http://schemas.microsoft.com/office/drawing/2014/main" id="{E22E431C-C8EA-EA49-A0E1-053393F28DE5}"/>
              </a:ext>
            </a:extLst>
          </p:cNvPr>
          <p:cNvGrpSpPr/>
          <p:nvPr/>
        </p:nvGrpSpPr>
        <p:grpSpPr>
          <a:xfrm>
            <a:off x="5659997" y="3961911"/>
            <a:ext cx="3219307" cy="2527071"/>
            <a:chOff x="1249363" y="3962442"/>
            <a:chExt cx="2569602" cy="2527071"/>
          </a:xfrm>
        </p:grpSpPr>
        <p:sp>
          <p:nvSpPr>
            <p:cNvPr id="12" name="TextBox 11">
              <a:extLst>
                <a:ext uri="{FF2B5EF4-FFF2-40B4-BE49-F238E27FC236}">
                  <a16:creationId xmlns:a16="http://schemas.microsoft.com/office/drawing/2014/main" id="{B380F351-3BFA-B045-9586-C78171D95C83}"/>
                </a:ext>
              </a:extLst>
            </p:cNvPr>
            <p:cNvSpPr txBox="1"/>
            <p:nvPr/>
          </p:nvSpPr>
          <p:spPr>
            <a:xfrm>
              <a:off x="1249363" y="3962442"/>
              <a:ext cx="2287213" cy="261610"/>
            </a:xfrm>
            <a:prstGeom prst="rect">
              <a:avLst/>
            </a:prstGeom>
            <a:noFill/>
          </p:spPr>
          <p:txBody>
            <a:bodyPr wrap="square" rtlCol="0">
              <a:spAutoFit/>
            </a:bodyPr>
            <a:lstStyle/>
            <a:p>
              <a:r>
                <a:rPr lang="en-US" sz="1100" b="1" dirty="0">
                  <a:solidFill>
                    <a:srgbClr val="009A99"/>
                  </a:solidFill>
                  <a:latin typeface="Calibri" panose="020F0502020204030204" pitchFamily="34" charset="0"/>
                  <a:ea typeface="Helvetica Neue" panose="02000503000000020004" pitchFamily="2" charset="0"/>
                  <a:cs typeface="Calibri" panose="020F0502020204030204" pitchFamily="34" charset="0"/>
                </a:rPr>
                <a:t>Key Learnings</a:t>
              </a:r>
              <a:endPar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20" name="TextBox 19">
              <a:extLst>
                <a:ext uri="{FF2B5EF4-FFF2-40B4-BE49-F238E27FC236}">
                  <a16:creationId xmlns:a16="http://schemas.microsoft.com/office/drawing/2014/main" id="{8F953F0A-A2E6-FC4E-818A-AEE73030338F}"/>
                </a:ext>
              </a:extLst>
            </p:cNvPr>
            <p:cNvSpPr txBox="1"/>
            <p:nvPr/>
          </p:nvSpPr>
          <p:spPr>
            <a:xfrm>
              <a:off x="1262810" y="4365855"/>
              <a:ext cx="2556155" cy="2123658"/>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Human safety of foremost importance</a:t>
              </a:r>
            </a:p>
            <a:p>
              <a:pPr marL="171450" indent="-171450">
                <a:buFont typeface="Arial" panose="020B0604020202020204" pitchFamily="34" charset="0"/>
                <a:buChar char="•"/>
              </a:pPr>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Lack of human interaction is expected and favored as human behavior is uncertain around technology, they don’t understand people’s</a:t>
              </a:r>
            </a:p>
            <a:p>
              <a:pPr marL="171450" indent="-171450">
                <a:buFont typeface="Arial" panose="020B0604020202020204" pitchFamily="34" charset="0"/>
                <a:buChar char="•"/>
              </a:pPr>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skepticism and discomfort for the interacting with autonomous technology</a:t>
              </a:r>
            </a:p>
            <a:p>
              <a:pPr marL="171450" indent="-171450">
                <a:buFont typeface="Arial" panose="020B0604020202020204" pitchFamily="34" charset="0"/>
                <a:buChar char="•"/>
              </a:pPr>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Humans are considered obstacles during the process and the plan is to immobilize and wait till the human moves out of the ecosystem</a:t>
              </a:r>
            </a:p>
          </p:txBody>
        </p:sp>
      </p:grpSp>
      <p:grpSp>
        <p:nvGrpSpPr>
          <p:cNvPr id="40" name="Group 39">
            <a:extLst>
              <a:ext uri="{FF2B5EF4-FFF2-40B4-BE49-F238E27FC236}">
                <a16:creationId xmlns:a16="http://schemas.microsoft.com/office/drawing/2014/main" id="{7E5637C9-A808-004E-8440-9B11627AAB31}"/>
              </a:ext>
            </a:extLst>
          </p:cNvPr>
          <p:cNvGrpSpPr/>
          <p:nvPr/>
        </p:nvGrpSpPr>
        <p:grpSpPr>
          <a:xfrm>
            <a:off x="1253098" y="3962442"/>
            <a:ext cx="3674008" cy="2071989"/>
            <a:chOff x="5659998" y="3962442"/>
            <a:chExt cx="3674008" cy="2071989"/>
          </a:xfrm>
        </p:grpSpPr>
        <p:sp>
          <p:nvSpPr>
            <p:cNvPr id="21" name="TextBox 20">
              <a:extLst>
                <a:ext uri="{FF2B5EF4-FFF2-40B4-BE49-F238E27FC236}">
                  <a16:creationId xmlns:a16="http://schemas.microsoft.com/office/drawing/2014/main" id="{B167CC5B-DB8C-E04E-ADE7-8C73D07CAFD6}"/>
                </a:ext>
              </a:extLst>
            </p:cNvPr>
            <p:cNvSpPr txBox="1"/>
            <p:nvPr/>
          </p:nvSpPr>
          <p:spPr>
            <a:xfrm>
              <a:off x="5659998" y="3962442"/>
              <a:ext cx="2287213" cy="261610"/>
            </a:xfrm>
            <a:prstGeom prst="rect">
              <a:avLst/>
            </a:prstGeom>
            <a:noFill/>
          </p:spPr>
          <p:txBody>
            <a:bodyPr wrap="square" rtlCol="0">
              <a:spAutoFit/>
            </a:bodyPr>
            <a:lstStyle/>
            <a:p>
              <a:r>
                <a:rPr lang="en-US" sz="1100" b="1" dirty="0">
                  <a:solidFill>
                    <a:srgbClr val="009A99"/>
                  </a:solidFill>
                  <a:latin typeface="Calibri" panose="020F0502020204030204" pitchFamily="34" charset="0"/>
                  <a:ea typeface="Helvetica Neue" panose="02000503000000020004" pitchFamily="2" charset="0"/>
                  <a:cs typeface="Calibri" panose="020F0502020204030204" pitchFamily="34" charset="0"/>
                </a:rPr>
                <a:t>Process of creation</a:t>
              </a:r>
              <a:endPar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grpSp>
          <p:nvGrpSpPr>
            <p:cNvPr id="37" name="Group 36">
              <a:extLst>
                <a:ext uri="{FF2B5EF4-FFF2-40B4-BE49-F238E27FC236}">
                  <a16:creationId xmlns:a16="http://schemas.microsoft.com/office/drawing/2014/main" id="{D4C1EFA5-7E6D-874E-B368-55FA089BB4D0}"/>
                </a:ext>
              </a:extLst>
            </p:cNvPr>
            <p:cNvGrpSpPr/>
            <p:nvPr/>
          </p:nvGrpSpPr>
          <p:grpSpPr>
            <a:xfrm>
              <a:off x="5740680" y="4365855"/>
              <a:ext cx="1255433" cy="338308"/>
              <a:chOff x="5740680" y="4365855"/>
              <a:chExt cx="1255433" cy="338308"/>
            </a:xfrm>
          </p:grpSpPr>
          <p:grpSp>
            <p:nvGrpSpPr>
              <p:cNvPr id="31" name="Group 30">
                <a:extLst>
                  <a:ext uri="{FF2B5EF4-FFF2-40B4-BE49-F238E27FC236}">
                    <a16:creationId xmlns:a16="http://schemas.microsoft.com/office/drawing/2014/main" id="{623BBACC-F908-FA45-A5FF-5BC698FCABE7}"/>
                  </a:ext>
                </a:extLst>
              </p:cNvPr>
              <p:cNvGrpSpPr/>
              <p:nvPr/>
            </p:nvGrpSpPr>
            <p:grpSpPr>
              <a:xfrm>
                <a:off x="5740680" y="4365855"/>
                <a:ext cx="930135" cy="338308"/>
                <a:chOff x="5740680" y="4365855"/>
                <a:chExt cx="930135" cy="338308"/>
              </a:xfrm>
            </p:grpSpPr>
            <p:sp>
              <p:nvSpPr>
                <p:cNvPr id="2" name="Rounded Rectangle 1">
                  <a:extLst>
                    <a:ext uri="{FF2B5EF4-FFF2-40B4-BE49-F238E27FC236}">
                      <a16:creationId xmlns:a16="http://schemas.microsoft.com/office/drawing/2014/main" id="{B230C8C2-FEAD-5044-9602-F72A51CB1BBC}"/>
                    </a:ext>
                  </a:extLst>
                </p:cNvPr>
                <p:cNvSpPr/>
                <p:nvPr/>
              </p:nvSpPr>
              <p:spPr>
                <a:xfrm>
                  <a:off x="5740680" y="4365855"/>
                  <a:ext cx="930134" cy="338308"/>
                </a:xfrm>
                <a:prstGeom prst="roundRect">
                  <a:avLst/>
                </a:prstGeom>
                <a:noFill/>
                <a:ln>
                  <a:solidFill>
                    <a:srgbClr val="299B9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5052407E-78BB-DA43-875D-CC740546A480}"/>
                    </a:ext>
                  </a:extLst>
                </p:cNvPr>
                <p:cNvSpPr txBox="1"/>
                <p:nvPr/>
              </p:nvSpPr>
              <p:spPr>
                <a:xfrm>
                  <a:off x="5740681" y="4419641"/>
                  <a:ext cx="930134" cy="261610"/>
                </a:xfrm>
                <a:prstGeom prst="rect">
                  <a:avLst/>
                </a:prstGeom>
                <a:noFill/>
              </p:spPr>
              <p:txBody>
                <a:bodyPr wrap="square" rtlCol="0">
                  <a:spAutoFit/>
                </a:bodyPr>
                <a:lstStyle/>
                <a:p>
                  <a:pPr algn="ctr"/>
                  <a:r>
                    <a:rPr lang="en-US" sz="1100" b="1" dirty="0">
                      <a:solidFill>
                        <a:srgbClr val="009A99"/>
                      </a:solidFill>
                      <a:latin typeface="Calibri" panose="020F0502020204030204" pitchFamily="34" charset="0"/>
                      <a:ea typeface="Helvetica Neue" panose="02000503000000020004" pitchFamily="2" charset="0"/>
                      <a:cs typeface="Calibri" panose="020F0502020204030204" pitchFamily="34" charset="0"/>
                    </a:rPr>
                    <a:t>Perception</a:t>
                  </a:r>
                  <a:endPar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grpSp>
          <p:cxnSp>
            <p:nvCxnSpPr>
              <p:cNvPr id="4" name="Straight Arrow Connector 3">
                <a:extLst>
                  <a:ext uri="{FF2B5EF4-FFF2-40B4-BE49-F238E27FC236}">
                    <a16:creationId xmlns:a16="http://schemas.microsoft.com/office/drawing/2014/main" id="{6F5BA151-6C08-FD42-B8B7-9C6E9F5F615F}"/>
                  </a:ext>
                </a:extLst>
              </p:cNvPr>
              <p:cNvCxnSpPr>
                <a:cxnSpLocks/>
                <a:stCxn id="2" idx="3"/>
              </p:cNvCxnSpPr>
              <p:nvPr/>
            </p:nvCxnSpPr>
            <p:spPr>
              <a:xfrm>
                <a:off x="6670814" y="4535009"/>
                <a:ext cx="325299" cy="0"/>
              </a:xfrm>
              <a:prstGeom prst="straightConnector1">
                <a:avLst/>
              </a:prstGeom>
              <a:ln>
                <a:solidFill>
                  <a:srgbClr val="009A99"/>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6946B75F-81FE-5A40-A4A3-CA83DFBF9060}"/>
                </a:ext>
              </a:extLst>
            </p:cNvPr>
            <p:cNvSpPr txBox="1"/>
            <p:nvPr/>
          </p:nvSpPr>
          <p:spPr>
            <a:xfrm>
              <a:off x="7046793" y="4350780"/>
              <a:ext cx="2287213" cy="430887"/>
            </a:xfrm>
            <a:prstGeom prst="rect">
              <a:avLst/>
            </a:prstGeom>
            <a:noFill/>
          </p:spPr>
          <p:txBody>
            <a:bodyPr wrap="square" rtlCol="0">
              <a:spAutoFit/>
            </a:bodyPr>
            <a:lstStyle/>
            <a:p>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Obstacle detection and removal; humans considered as obstacles</a:t>
              </a:r>
            </a:p>
          </p:txBody>
        </p:sp>
        <p:grpSp>
          <p:nvGrpSpPr>
            <p:cNvPr id="35" name="Group 34">
              <a:extLst>
                <a:ext uri="{FF2B5EF4-FFF2-40B4-BE49-F238E27FC236}">
                  <a16:creationId xmlns:a16="http://schemas.microsoft.com/office/drawing/2014/main" id="{AD394FA2-0DE6-B348-99FD-2D4757964167}"/>
                </a:ext>
              </a:extLst>
            </p:cNvPr>
            <p:cNvGrpSpPr/>
            <p:nvPr/>
          </p:nvGrpSpPr>
          <p:grpSpPr>
            <a:xfrm>
              <a:off x="5740680" y="5030989"/>
              <a:ext cx="1255433" cy="338308"/>
              <a:chOff x="5740680" y="5074678"/>
              <a:chExt cx="1255433" cy="338308"/>
            </a:xfrm>
          </p:grpSpPr>
          <p:grpSp>
            <p:nvGrpSpPr>
              <p:cNvPr id="30" name="Group 29">
                <a:extLst>
                  <a:ext uri="{FF2B5EF4-FFF2-40B4-BE49-F238E27FC236}">
                    <a16:creationId xmlns:a16="http://schemas.microsoft.com/office/drawing/2014/main" id="{D8DB771A-21A8-5A45-BF4B-44D8CA9054A5}"/>
                  </a:ext>
                </a:extLst>
              </p:cNvPr>
              <p:cNvGrpSpPr/>
              <p:nvPr/>
            </p:nvGrpSpPr>
            <p:grpSpPr>
              <a:xfrm>
                <a:off x="5740680" y="5074678"/>
                <a:ext cx="938679" cy="338308"/>
                <a:chOff x="5740680" y="5074678"/>
                <a:chExt cx="938679" cy="338308"/>
              </a:xfrm>
            </p:grpSpPr>
            <p:sp>
              <p:nvSpPr>
                <p:cNvPr id="22" name="Rounded Rectangle 21">
                  <a:extLst>
                    <a:ext uri="{FF2B5EF4-FFF2-40B4-BE49-F238E27FC236}">
                      <a16:creationId xmlns:a16="http://schemas.microsoft.com/office/drawing/2014/main" id="{72351F5C-C326-DA47-B9D5-5034E968DE85}"/>
                    </a:ext>
                  </a:extLst>
                </p:cNvPr>
                <p:cNvSpPr/>
                <p:nvPr/>
              </p:nvSpPr>
              <p:spPr>
                <a:xfrm>
                  <a:off x="5740680" y="5074678"/>
                  <a:ext cx="930134" cy="338308"/>
                </a:xfrm>
                <a:prstGeom prst="roundRect">
                  <a:avLst/>
                </a:prstGeom>
                <a:noFill/>
                <a:ln>
                  <a:solidFill>
                    <a:srgbClr val="299B9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51E5598-98C2-444C-B116-A5E687BE912A}"/>
                    </a:ext>
                  </a:extLst>
                </p:cNvPr>
                <p:cNvSpPr txBox="1"/>
                <p:nvPr/>
              </p:nvSpPr>
              <p:spPr>
                <a:xfrm>
                  <a:off x="5749225" y="5107664"/>
                  <a:ext cx="930134" cy="261610"/>
                </a:xfrm>
                <a:prstGeom prst="rect">
                  <a:avLst/>
                </a:prstGeom>
                <a:noFill/>
              </p:spPr>
              <p:txBody>
                <a:bodyPr wrap="square" rtlCol="0">
                  <a:spAutoFit/>
                </a:bodyPr>
                <a:lstStyle/>
                <a:p>
                  <a:pPr algn="ctr"/>
                  <a:r>
                    <a:rPr lang="en-US" sz="1100" b="1" dirty="0">
                      <a:solidFill>
                        <a:srgbClr val="009A99"/>
                      </a:solidFill>
                      <a:latin typeface="Calibri" panose="020F0502020204030204" pitchFamily="34" charset="0"/>
                      <a:ea typeface="Helvetica Neue" panose="02000503000000020004" pitchFamily="2" charset="0"/>
                      <a:cs typeface="Calibri" panose="020F0502020204030204" pitchFamily="34" charset="0"/>
                    </a:rPr>
                    <a:t>Planning</a:t>
                  </a:r>
                  <a:endPar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grpSp>
          <p:cxnSp>
            <p:nvCxnSpPr>
              <p:cNvPr id="32" name="Straight Arrow Connector 31">
                <a:extLst>
                  <a:ext uri="{FF2B5EF4-FFF2-40B4-BE49-F238E27FC236}">
                    <a16:creationId xmlns:a16="http://schemas.microsoft.com/office/drawing/2014/main" id="{9B26E59E-8C0B-7848-9A2D-8CC0CFBECB35}"/>
                  </a:ext>
                </a:extLst>
              </p:cNvPr>
              <p:cNvCxnSpPr>
                <a:cxnSpLocks/>
              </p:cNvCxnSpPr>
              <p:nvPr/>
            </p:nvCxnSpPr>
            <p:spPr>
              <a:xfrm>
                <a:off x="6670814" y="5232433"/>
                <a:ext cx="325299" cy="0"/>
              </a:xfrm>
              <a:prstGeom prst="straightConnector1">
                <a:avLst/>
              </a:prstGeom>
              <a:ln>
                <a:solidFill>
                  <a:srgbClr val="009A9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DAB30CE-6B32-B84E-9842-53F2EBD99869}"/>
                </a:ext>
              </a:extLst>
            </p:cNvPr>
            <p:cNvGrpSpPr/>
            <p:nvPr/>
          </p:nvGrpSpPr>
          <p:grpSpPr>
            <a:xfrm>
              <a:off x="5740680" y="5696123"/>
              <a:ext cx="1262309" cy="338308"/>
              <a:chOff x="5740680" y="5565495"/>
              <a:chExt cx="1262309" cy="338308"/>
            </a:xfrm>
          </p:grpSpPr>
          <p:grpSp>
            <p:nvGrpSpPr>
              <p:cNvPr id="29" name="Group 28">
                <a:extLst>
                  <a:ext uri="{FF2B5EF4-FFF2-40B4-BE49-F238E27FC236}">
                    <a16:creationId xmlns:a16="http://schemas.microsoft.com/office/drawing/2014/main" id="{1FEF503D-6394-D044-ADA6-2F5377189CF9}"/>
                  </a:ext>
                </a:extLst>
              </p:cNvPr>
              <p:cNvGrpSpPr/>
              <p:nvPr/>
            </p:nvGrpSpPr>
            <p:grpSpPr>
              <a:xfrm>
                <a:off x="5740680" y="5565495"/>
                <a:ext cx="938679" cy="338308"/>
                <a:chOff x="5740680" y="5565495"/>
                <a:chExt cx="938679" cy="338308"/>
              </a:xfrm>
            </p:grpSpPr>
            <p:sp>
              <p:nvSpPr>
                <p:cNvPr id="23" name="Rounded Rectangle 22">
                  <a:extLst>
                    <a:ext uri="{FF2B5EF4-FFF2-40B4-BE49-F238E27FC236}">
                      <a16:creationId xmlns:a16="http://schemas.microsoft.com/office/drawing/2014/main" id="{E2C035B9-2BA9-944B-97F1-39A13E000F9E}"/>
                    </a:ext>
                  </a:extLst>
                </p:cNvPr>
                <p:cNvSpPr/>
                <p:nvPr/>
              </p:nvSpPr>
              <p:spPr>
                <a:xfrm>
                  <a:off x="5740680" y="5565495"/>
                  <a:ext cx="930134" cy="338308"/>
                </a:xfrm>
                <a:prstGeom prst="roundRect">
                  <a:avLst/>
                </a:prstGeom>
                <a:noFill/>
                <a:ln>
                  <a:solidFill>
                    <a:srgbClr val="299B9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52E36269-A4B1-7742-81F2-F5075F126E3A}"/>
                    </a:ext>
                  </a:extLst>
                </p:cNvPr>
                <p:cNvSpPr txBox="1"/>
                <p:nvPr/>
              </p:nvSpPr>
              <p:spPr>
                <a:xfrm>
                  <a:off x="5749225" y="5603321"/>
                  <a:ext cx="930134" cy="261610"/>
                </a:xfrm>
                <a:prstGeom prst="rect">
                  <a:avLst/>
                </a:prstGeom>
                <a:noFill/>
              </p:spPr>
              <p:txBody>
                <a:bodyPr wrap="square" rtlCol="0">
                  <a:spAutoFit/>
                </a:bodyPr>
                <a:lstStyle/>
                <a:p>
                  <a:pPr algn="ctr"/>
                  <a:r>
                    <a:rPr lang="en-US" sz="1100" b="1" dirty="0">
                      <a:solidFill>
                        <a:srgbClr val="009A99"/>
                      </a:solidFill>
                      <a:latin typeface="Calibri" panose="020F0502020204030204" pitchFamily="34" charset="0"/>
                      <a:ea typeface="Helvetica Neue" panose="02000503000000020004" pitchFamily="2" charset="0"/>
                      <a:cs typeface="Calibri" panose="020F0502020204030204" pitchFamily="34" charset="0"/>
                    </a:rPr>
                    <a:t>Control</a:t>
                  </a:r>
                  <a:endPar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grpSp>
          <p:cxnSp>
            <p:nvCxnSpPr>
              <p:cNvPr id="33" name="Straight Arrow Connector 32">
                <a:extLst>
                  <a:ext uri="{FF2B5EF4-FFF2-40B4-BE49-F238E27FC236}">
                    <a16:creationId xmlns:a16="http://schemas.microsoft.com/office/drawing/2014/main" id="{1849C5B7-73E3-B84B-A72A-046DB436D363}"/>
                  </a:ext>
                </a:extLst>
              </p:cNvPr>
              <p:cNvCxnSpPr>
                <a:cxnSpLocks/>
              </p:cNvCxnSpPr>
              <p:nvPr/>
            </p:nvCxnSpPr>
            <p:spPr>
              <a:xfrm>
                <a:off x="6677690" y="5734322"/>
                <a:ext cx="325299" cy="0"/>
              </a:xfrm>
              <a:prstGeom prst="straightConnector1">
                <a:avLst/>
              </a:prstGeom>
              <a:ln>
                <a:solidFill>
                  <a:srgbClr val="009A99"/>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B7971E21-F1BF-D74C-BF1A-4FECE5136C91}"/>
                </a:ext>
              </a:extLst>
            </p:cNvPr>
            <p:cNvSpPr txBox="1"/>
            <p:nvPr/>
          </p:nvSpPr>
          <p:spPr>
            <a:xfrm>
              <a:off x="7046793" y="5034861"/>
              <a:ext cx="2287213" cy="430887"/>
            </a:xfrm>
            <a:prstGeom prst="rect">
              <a:avLst/>
            </a:prstGeom>
            <a:noFill/>
          </p:spPr>
          <p:txBody>
            <a:bodyPr wrap="square" rtlCol="0">
              <a:spAutoFit/>
            </a:bodyPr>
            <a:lstStyle/>
            <a:p>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If obstacle/human detected, then immobilization &amp; plan detour</a:t>
              </a:r>
            </a:p>
          </p:txBody>
        </p:sp>
        <p:sp>
          <p:nvSpPr>
            <p:cNvPr id="38" name="TextBox 37">
              <a:extLst>
                <a:ext uri="{FF2B5EF4-FFF2-40B4-BE49-F238E27FC236}">
                  <a16:creationId xmlns:a16="http://schemas.microsoft.com/office/drawing/2014/main" id="{906C22EC-7876-CF4B-AE10-91E42C8B6135}"/>
                </a:ext>
              </a:extLst>
            </p:cNvPr>
            <p:cNvSpPr txBox="1"/>
            <p:nvPr/>
          </p:nvSpPr>
          <p:spPr>
            <a:xfrm>
              <a:off x="7046793" y="5718942"/>
              <a:ext cx="2287213" cy="261610"/>
            </a:xfrm>
            <a:prstGeom prst="rect">
              <a:avLst/>
            </a:prstGeom>
            <a:noFill/>
          </p:spPr>
          <p:txBody>
            <a:bodyPr wrap="square" rtlCol="0">
              <a:spAutoFit/>
            </a:bodyPr>
            <a:lstStyle/>
            <a:p>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Take action based on plan</a:t>
              </a:r>
            </a:p>
          </p:txBody>
        </p:sp>
      </p:grpSp>
    </p:spTree>
    <p:extLst>
      <p:ext uri="{BB962C8B-B14F-4D97-AF65-F5344CB8AC3E}">
        <p14:creationId xmlns:p14="http://schemas.microsoft.com/office/powerpoint/2010/main" val="40526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21BFD2-0CD7-2C45-A3F2-D9A9C56DCF7D}"/>
              </a:ext>
            </a:extLst>
          </p:cNvPr>
          <p:cNvSpPr/>
          <p:nvPr/>
        </p:nvSpPr>
        <p:spPr>
          <a:xfrm>
            <a:off x="0" y="3514150"/>
            <a:ext cx="9906001" cy="3343849"/>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21</a:t>
            </a:fld>
            <a:endParaRPr lang="en-US" dirty="0"/>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2.5 Research analysis ~ summary</a:t>
            </a:r>
          </a:p>
        </p:txBody>
      </p:sp>
      <p:sp>
        <p:nvSpPr>
          <p:cNvPr id="10" name="TextBox 9">
            <a:extLst>
              <a:ext uri="{FF2B5EF4-FFF2-40B4-BE49-F238E27FC236}">
                <a16:creationId xmlns:a16="http://schemas.microsoft.com/office/drawing/2014/main" id="{B4F7A441-B6E5-5441-8E11-A1A04EF8F3DA}"/>
              </a:ext>
            </a:extLst>
          </p:cNvPr>
          <p:cNvSpPr txBox="1"/>
          <p:nvPr/>
        </p:nvSpPr>
        <p:spPr>
          <a:xfrm>
            <a:off x="5462588" y="1385565"/>
            <a:ext cx="3703637" cy="2123658"/>
          </a:xfrm>
          <a:prstGeom prst="rect">
            <a:avLst/>
          </a:prstGeom>
          <a:noFill/>
        </p:spPr>
        <p:txBody>
          <a:bodyPr wrap="square" rtlCol="0">
            <a:spAutoFit/>
          </a:bodyPr>
          <a:lstStyle/>
          <a:p>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LITERATURE REVIEW</a:t>
            </a:r>
          </a:p>
          <a:p>
            <a:b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autonomous ecosystem is rapidly marching towards higher levels of autonomy. It is observed that Autonomous Systems are closer in vicinity to human being that expected. The technology, even at a nascent stage is expecting higher adoption in various use cases that involve human being. Moreover, the current use cases have autonomous agents which have very low autonomy. Therefore, the level of human engagement and interaction cannot be eliminated. </a:t>
            </a:r>
          </a:p>
          <a:p>
            <a:b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1" name="TextBox 10">
            <a:extLst>
              <a:ext uri="{FF2B5EF4-FFF2-40B4-BE49-F238E27FC236}">
                <a16:creationId xmlns:a16="http://schemas.microsoft.com/office/drawing/2014/main" id="{2AE9101A-5ED5-F545-9AA3-0F1D712863C4}"/>
              </a:ext>
            </a:extLst>
          </p:cNvPr>
          <p:cNvSpPr txBox="1"/>
          <p:nvPr/>
        </p:nvSpPr>
        <p:spPr>
          <a:xfrm>
            <a:off x="1260248" y="1390492"/>
            <a:ext cx="3703637" cy="1615827"/>
          </a:xfrm>
          <a:prstGeom prst="rect">
            <a:avLst/>
          </a:prstGeom>
          <a:noFill/>
        </p:spPr>
        <p:txBody>
          <a:bodyPr wrap="square" rtlCol="0">
            <a:spAutoFit/>
          </a:bodyPr>
          <a:lstStyle/>
          <a:p>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EXPERT INTERVIEWS</a:t>
            </a:r>
          </a:p>
          <a:p>
            <a:b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It is observed that human being are categorized at obstacles and due to high concern for safety, the interaction with humans is minimized or eliminated in the current use cases being worked upon. There is low focus on interaction with humans being and co-existing in the same environment.</a:t>
            </a:r>
          </a:p>
          <a:p>
            <a:b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5" name="Rectangle 14">
            <a:extLst>
              <a:ext uri="{FF2B5EF4-FFF2-40B4-BE49-F238E27FC236}">
                <a16:creationId xmlns:a16="http://schemas.microsoft.com/office/drawing/2014/main" id="{6F9529C1-7191-9247-AD15-92E8F881FC9A}"/>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705872-BBE0-4F46-B360-B483BCB8216F}"/>
              </a:ext>
            </a:extLst>
          </p:cNvPr>
          <p:cNvSpPr txBox="1"/>
          <p:nvPr/>
        </p:nvSpPr>
        <p:spPr>
          <a:xfrm>
            <a:off x="5462588" y="4154623"/>
            <a:ext cx="3397568" cy="1569660"/>
          </a:xfrm>
          <a:prstGeom prst="rect">
            <a:avLst/>
          </a:prstGeom>
          <a:noFill/>
        </p:spPr>
        <p:txBody>
          <a:bodyPr wrap="square" rtlCol="0">
            <a:spAutoFit/>
          </a:bodyPr>
          <a:lstStyle/>
          <a:p>
            <a:pPr algn="ctr"/>
            <a:r>
              <a:rPr lang="en-US" sz="24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‘Impossible to eliminate human interaction in the transitional phase of this technology’</a:t>
            </a:r>
            <a:endParaRPr lang="en-US" sz="1200" dirty="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9" name="TextBox 18">
            <a:extLst>
              <a:ext uri="{FF2B5EF4-FFF2-40B4-BE49-F238E27FC236}">
                <a16:creationId xmlns:a16="http://schemas.microsoft.com/office/drawing/2014/main" id="{00CD5CBC-9BD8-5E45-96DE-40D498C5CDB7}"/>
              </a:ext>
            </a:extLst>
          </p:cNvPr>
          <p:cNvSpPr txBox="1"/>
          <p:nvPr/>
        </p:nvSpPr>
        <p:spPr>
          <a:xfrm>
            <a:off x="1236577" y="4154623"/>
            <a:ext cx="3397568" cy="1938992"/>
          </a:xfrm>
          <a:prstGeom prst="rect">
            <a:avLst/>
          </a:prstGeom>
          <a:noFill/>
        </p:spPr>
        <p:txBody>
          <a:bodyPr wrap="square" rtlCol="0">
            <a:spAutoFit/>
          </a:bodyPr>
          <a:lstStyle/>
          <a:p>
            <a:pPr algn="ctr"/>
            <a:r>
              <a:rPr lang="en-US" sz="24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‘The current process of creation of autonomous tech at Siemens aims to minimize human interactions’</a:t>
            </a:r>
            <a:endParaRPr lang="en-US" sz="1200" dirty="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Tree>
    <p:extLst>
      <p:ext uri="{BB962C8B-B14F-4D97-AF65-F5344CB8AC3E}">
        <p14:creationId xmlns:p14="http://schemas.microsoft.com/office/powerpoint/2010/main" val="2458672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58BF7-1CED-3F42-B707-DCAA47EC15C0}"/>
              </a:ext>
            </a:extLst>
          </p:cNvPr>
          <p:cNvSpPr>
            <a:spLocks noGrp="1"/>
          </p:cNvSpPr>
          <p:nvPr>
            <p:ph type="sldNum" sz="quarter" idx="12"/>
          </p:nvPr>
        </p:nvSpPr>
        <p:spPr/>
        <p:txBody>
          <a:bodyPr/>
          <a:lstStyle/>
          <a:p>
            <a:fld id="{3264E244-8929-2D4B-99C9-FA7B886D015F}" type="slidenum">
              <a:rPr lang="en-US" smtClean="0"/>
              <a:t>22</a:t>
            </a:fld>
            <a:endParaRPr lang="en-US"/>
          </a:p>
        </p:txBody>
      </p:sp>
      <p:sp>
        <p:nvSpPr>
          <p:cNvPr id="2" name="Rectangle 1">
            <a:extLst>
              <a:ext uri="{FF2B5EF4-FFF2-40B4-BE49-F238E27FC236}">
                <a16:creationId xmlns:a16="http://schemas.microsoft.com/office/drawing/2014/main" id="{5B0B0450-2A06-E64A-A693-C343DC00AFA4}"/>
              </a:ext>
            </a:extLst>
          </p:cNvPr>
          <p:cNvSpPr/>
          <p:nvPr/>
        </p:nvSpPr>
        <p:spPr>
          <a:xfrm>
            <a:off x="1249363" y="728663"/>
            <a:ext cx="7916862" cy="5400675"/>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310A2D-E2D1-FC4D-B003-0098765FA2A1}"/>
              </a:ext>
            </a:extLst>
          </p:cNvPr>
          <p:cNvSpPr txBox="1"/>
          <p:nvPr/>
        </p:nvSpPr>
        <p:spPr>
          <a:xfrm>
            <a:off x="3788229" y="2628644"/>
            <a:ext cx="4881016" cy="923330"/>
          </a:xfrm>
          <a:prstGeom prst="rect">
            <a:avLst/>
          </a:prstGeom>
          <a:noFill/>
        </p:spPr>
        <p:txBody>
          <a:bodyPr wrap="square" rtlCol="0">
            <a:spAutoFit/>
          </a:bodyPr>
          <a:lstStyle/>
          <a:p>
            <a:pPr algn="r"/>
            <a:r>
              <a:rPr lang="en-US" sz="5400" b="1">
                <a:solidFill>
                  <a:schemeClr val="bg1"/>
                </a:solidFill>
                <a:latin typeface="Calibri" panose="020F0502020204030204" pitchFamily="34" charset="0"/>
                <a:ea typeface="Helvetica Neue" panose="02000503000000020004" pitchFamily="2" charset="0"/>
                <a:cs typeface="Calibri" panose="020F0502020204030204" pitchFamily="34" charset="0"/>
              </a:rPr>
              <a:t>03. The Problem</a:t>
            </a:r>
          </a:p>
        </p:txBody>
      </p:sp>
    </p:spTree>
    <p:extLst>
      <p:ext uri="{BB962C8B-B14F-4D97-AF65-F5344CB8AC3E}">
        <p14:creationId xmlns:p14="http://schemas.microsoft.com/office/powerpoint/2010/main" val="410376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617C92E-2D51-5E44-B215-42945E3A1348}"/>
              </a:ext>
            </a:extLst>
          </p:cNvPr>
          <p:cNvSpPr/>
          <p:nvPr/>
        </p:nvSpPr>
        <p:spPr>
          <a:xfrm>
            <a:off x="0" y="4611230"/>
            <a:ext cx="9906001" cy="2246769"/>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23</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3. Problem in focus</a:t>
            </a:r>
          </a:p>
        </p:txBody>
      </p:sp>
      <p:sp>
        <p:nvSpPr>
          <p:cNvPr id="7" name="Rectangle 6">
            <a:extLst>
              <a:ext uri="{FF2B5EF4-FFF2-40B4-BE49-F238E27FC236}">
                <a16:creationId xmlns:a16="http://schemas.microsoft.com/office/drawing/2014/main" id="{C1198F59-4C39-724E-8BFB-A7DFC2518B75}"/>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3F483A1-38A9-DC4D-B13F-3B4650E8A2FA}"/>
              </a:ext>
            </a:extLst>
          </p:cNvPr>
          <p:cNvSpPr txBox="1"/>
          <p:nvPr/>
        </p:nvSpPr>
        <p:spPr>
          <a:xfrm>
            <a:off x="1708260" y="2048380"/>
            <a:ext cx="3008119" cy="2246769"/>
          </a:xfrm>
          <a:prstGeom prst="rect">
            <a:avLst/>
          </a:prstGeom>
          <a:noFill/>
        </p:spPr>
        <p:txBody>
          <a:bodyPr wrap="square" rtlCol="0">
            <a:spAutoFit/>
          </a:bodyPr>
          <a:lstStyle/>
          <a:p>
            <a:pPr algn="just"/>
            <a:r>
              <a:rPr lang="en-US" sz="20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Due to the transitional nature of Autonomous Technology, Humans and Autonomous Systems need to coexist in closer vicinity than what was assumed.</a:t>
            </a:r>
          </a:p>
        </p:txBody>
      </p:sp>
      <p:sp>
        <p:nvSpPr>
          <p:cNvPr id="16" name="TextBox 15">
            <a:extLst>
              <a:ext uri="{FF2B5EF4-FFF2-40B4-BE49-F238E27FC236}">
                <a16:creationId xmlns:a16="http://schemas.microsoft.com/office/drawing/2014/main" id="{4D870431-986A-5C45-832B-BD83DFC1FA5D}"/>
              </a:ext>
            </a:extLst>
          </p:cNvPr>
          <p:cNvSpPr txBox="1"/>
          <p:nvPr/>
        </p:nvSpPr>
        <p:spPr>
          <a:xfrm>
            <a:off x="6098786" y="2048380"/>
            <a:ext cx="2803413" cy="2246769"/>
          </a:xfrm>
          <a:prstGeom prst="rect">
            <a:avLst/>
          </a:prstGeom>
          <a:noFill/>
        </p:spPr>
        <p:txBody>
          <a:bodyPr wrap="square" rtlCol="0">
            <a:spAutoFit/>
          </a:bodyPr>
          <a:lstStyle/>
          <a:p>
            <a:pPr algn="just"/>
            <a:r>
              <a:rPr lang="en-US" sz="20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Current approach of creation of Autonomous Systems invoice minimizing human interactions and eliminating humans from the loop.</a:t>
            </a:r>
          </a:p>
        </p:txBody>
      </p:sp>
      <p:sp>
        <p:nvSpPr>
          <p:cNvPr id="18" name="TextBox 17">
            <a:extLst>
              <a:ext uri="{FF2B5EF4-FFF2-40B4-BE49-F238E27FC236}">
                <a16:creationId xmlns:a16="http://schemas.microsoft.com/office/drawing/2014/main" id="{410C60ED-D948-3E48-BD4F-E1142F7753A2}"/>
              </a:ext>
            </a:extLst>
          </p:cNvPr>
          <p:cNvSpPr txBox="1"/>
          <p:nvPr/>
        </p:nvSpPr>
        <p:spPr>
          <a:xfrm>
            <a:off x="1249363" y="1916030"/>
            <a:ext cx="633225" cy="923330"/>
          </a:xfrm>
          <a:prstGeom prst="rect">
            <a:avLst/>
          </a:prstGeom>
          <a:noFill/>
        </p:spPr>
        <p:txBody>
          <a:bodyPr wrap="square" rtlCol="0">
            <a:spAutoFit/>
          </a:bodyPr>
          <a:lstStyle/>
          <a:p>
            <a:r>
              <a:rPr lang="en-US" sz="5400" b="1" dirty="0">
                <a:solidFill>
                  <a:schemeClr val="bg1">
                    <a:lumMod val="95000"/>
                  </a:schemeClr>
                </a:solidFill>
                <a:latin typeface="Calibri" panose="020F0502020204030204" pitchFamily="34" charset="0"/>
                <a:ea typeface="Helvetica Neue" panose="02000503000000020004" pitchFamily="2" charset="0"/>
                <a:cs typeface="Calibri" panose="020F0502020204030204" pitchFamily="34" charset="0"/>
              </a:rPr>
              <a:t>1</a:t>
            </a:r>
          </a:p>
        </p:txBody>
      </p:sp>
      <p:sp>
        <p:nvSpPr>
          <p:cNvPr id="19" name="TextBox 18">
            <a:extLst>
              <a:ext uri="{FF2B5EF4-FFF2-40B4-BE49-F238E27FC236}">
                <a16:creationId xmlns:a16="http://schemas.microsoft.com/office/drawing/2014/main" id="{AD551C86-32E3-4640-84E1-882C2E066F71}"/>
              </a:ext>
            </a:extLst>
          </p:cNvPr>
          <p:cNvSpPr txBox="1"/>
          <p:nvPr/>
        </p:nvSpPr>
        <p:spPr>
          <a:xfrm>
            <a:off x="5574662" y="1916030"/>
            <a:ext cx="633225" cy="923330"/>
          </a:xfrm>
          <a:prstGeom prst="rect">
            <a:avLst/>
          </a:prstGeom>
          <a:noFill/>
        </p:spPr>
        <p:txBody>
          <a:bodyPr wrap="square" rtlCol="0">
            <a:spAutoFit/>
          </a:bodyPr>
          <a:lstStyle/>
          <a:p>
            <a:r>
              <a:rPr lang="en-US" sz="5400" b="1">
                <a:solidFill>
                  <a:schemeClr val="bg1">
                    <a:lumMod val="95000"/>
                  </a:schemeClr>
                </a:solidFill>
                <a:latin typeface="Calibri" panose="020F0502020204030204" pitchFamily="34" charset="0"/>
                <a:ea typeface="Helvetica Neue" panose="02000503000000020004" pitchFamily="2" charset="0"/>
                <a:cs typeface="Calibri" panose="020F0502020204030204" pitchFamily="34" charset="0"/>
              </a:rPr>
              <a:t>2</a:t>
            </a:r>
          </a:p>
        </p:txBody>
      </p:sp>
      <p:sp>
        <p:nvSpPr>
          <p:cNvPr id="21" name="TextBox 20">
            <a:extLst>
              <a:ext uri="{FF2B5EF4-FFF2-40B4-BE49-F238E27FC236}">
                <a16:creationId xmlns:a16="http://schemas.microsoft.com/office/drawing/2014/main" id="{CE8C6F99-77BF-2E41-A731-2B2EE1736317}"/>
              </a:ext>
            </a:extLst>
          </p:cNvPr>
          <p:cNvSpPr txBox="1"/>
          <p:nvPr/>
        </p:nvSpPr>
        <p:spPr>
          <a:xfrm>
            <a:off x="1565975" y="5152095"/>
            <a:ext cx="7336224" cy="769441"/>
          </a:xfrm>
          <a:prstGeom prst="rect">
            <a:avLst/>
          </a:prstGeom>
          <a:noFill/>
        </p:spPr>
        <p:txBody>
          <a:bodyPr wrap="square" rtlCol="0">
            <a:spAutoFit/>
          </a:bodyPr>
          <a:lstStyle/>
          <a:p>
            <a:r>
              <a:rPr lang="en-IN" sz="1100" dirty="0"/>
              <a:t>As we put highly complex systems in human environment with high human interactions, there’s less focus on making these systems acceptable to humans and the experience more pleasant. The transition to ubiquity of autonomous systems is rapid and not at pace with the rate at which humans are getting comfortable with it. This unease, discomfort and scepticism in working together can result in friction in workflow and realization of true potential of autonomous systems.</a:t>
            </a:r>
          </a:p>
        </p:txBody>
      </p:sp>
    </p:spTree>
    <p:extLst>
      <p:ext uri="{BB962C8B-B14F-4D97-AF65-F5344CB8AC3E}">
        <p14:creationId xmlns:p14="http://schemas.microsoft.com/office/powerpoint/2010/main" val="2614601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58BF7-1CED-3F42-B707-DCAA47EC15C0}"/>
              </a:ext>
            </a:extLst>
          </p:cNvPr>
          <p:cNvSpPr>
            <a:spLocks noGrp="1"/>
          </p:cNvSpPr>
          <p:nvPr>
            <p:ph type="sldNum" sz="quarter" idx="12"/>
          </p:nvPr>
        </p:nvSpPr>
        <p:spPr/>
        <p:txBody>
          <a:bodyPr/>
          <a:lstStyle/>
          <a:p>
            <a:fld id="{3264E244-8929-2D4B-99C9-FA7B886D015F}" type="slidenum">
              <a:rPr lang="en-US" smtClean="0"/>
              <a:t>24</a:t>
            </a:fld>
            <a:endParaRPr lang="en-US"/>
          </a:p>
        </p:txBody>
      </p:sp>
      <p:sp>
        <p:nvSpPr>
          <p:cNvPr id="2" name="Rectangle 1">
            <a:extLst>
              <a:ext uri="{FF2B5EF4-FFF2-40B4-BE49-F238E27FC236}">
                <a16:creationId xmlns:a16="http://schemas.microsoft.com/office/drawing/2014/main" id="{5B0B0450-2A06-E64A-A693-C343DC00AFA4}"/>
              </a:ext>
            </a:extLst>
          </p:cNvPr>
          <p:cNvSpPr/>
          <p:nvPr/>
        </p:nvSpPr>
        <p:spPr>
          <a:xfrm>
            <a:off x="1249363" y="728663"/>
            <a:ext cx="7916862" cy="5400675"/>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310A2D-E2D1-FC4D-B003-0098765FA2A1}"/>
              </a:ext>
            </a:extLst>
          </p:cNvPr>
          <p:cNvSpPr txBox="1"/>
          <p:nvPr/>
        </p:nvSpPr>
        <p:spPr>
          <a:xfrm>
            <a:off x="2683823" y="2628644"/>
            <a:ext cx="5985422" cy="923330"/>
          </a:xfrm>
          <a:prstGeom prst="rect">
            <a:avLst/>
          </a:prstGeom>
          <a:noFill/>
        </p:spPr>
        <p:txBody>
          <a:bodyPr wrap="square" rtlCol="0">
            <a:spAutoFit/>
          </a:bodyPr>
          <a:lstStyle/>
          <a:p>
            <a:pPr algn="r"/>
            <a:r>
              <a:rPr lang="en-US" sz="5400" b="1">
                <a:solidFill>
                  <a:schemeClr val="bg1"/>
                </a:solidFill>
                <a:latin typeface="Calibri" panose="020F0502020204030204" pitchFamily="34" charset="0"/>
                <a:ea typeface="Helvetica Neue" panose="02000503000000020004" pitchFamily="2" charset="0"/>
                <a:cs typeface="Calibri" panose="020F0502020204030204" pitchFamily="34" charset="0"/>
              </a:rPr>
              <a:t>04. The Opportunity</a:t>
            </a:r>
          </a:p>
        </p:txBody>
      </p:sp>
    </p:spTree>
    <p:extLst>
      <p:ext uri="{BB962C8B-B14F-4D97-AF65-F5344CB8AC3E}">
        <p14:creationId xmlns:p14="http://schemas.microsoft.com/office/powerpoint/2010/main" val="719881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9B260E-A687-2346-88E7-DA828E834924}"/>
              </a:ext>
            </a:extLst>
          </p:cNvPr>
          <p:cNvSpPr>
            <a:spLocks noGrp="1"/>
          </p:cNvSpPr>
          <p:nvPr>
            <p:ph type="sldNum" sz="quarter" idx="12"/>
          </p:nvPr>
        </p:nvSpPr>
        <p:spPr/>
        <p:txBody>
          <a:bodyPr/>
          <a:lstStyle/>
          <a:p>
            <a:fld id="{3264E244-8929-2D4B-99C9-FA7B886D015F}" type="slidenum">
              <a:rPr lang="en-US" smtClean="0"/>
              <a:t>25</a:t>
            </a:fld>
            <a:endParaRPr lang="en-US"/>
          </a:p>
        </p:txBody>
      </p:sp>
      <p:pic>
        <p:nvPicPr>
          <p:cNvPr id="4" name="Picture 3">
            <a:extLst>
              <a:ext uri="{FF2B5EF4-FFF2-40B4-BE49-F238E27FC236}">
                <a16:creationId xmlns:a16="http://schemas.microsoft.com/office/drawing/2014/main" id="{284AACED-6F1F-4C4B-A624-CA1AF702E224}"/>
              </a:ext>
            </a:extLst>
          </p:cNvPr>
          <p:cNvPicPr>
            <a:picLocks noChangeAspect="1"/>
          </p:cNvPicPr>
          <p:nvPr/>
        </p:nvPicPr>
        <p:blipFill rotWithShape="1">
          <a:blip r:embed="rId2"/>
          <a:srcRect t="10924"/>
          <a:stretch/>
        </p:blipFill>
        <p:spPr>
          <a:xfrm rot="5400000">
            <a:off x="6058013" y="1913050"/>
            <a:ext cx="4040777" cy="2699522"/>
          </a:xfrm>
          <a:prstGeom prst="rect">
            <a:avLst/>
          </a:prstGeom>
        </p:spPr>
      </p:pic>
      <p:pic>
        <p:nvPicPr>
          <p:cNvPr id="6" name="Picture 5">
            <a:extLst>
              <a:ext uri="{FF2B5EF4-FFF2-40B4-BE49-F238E27FC236}">
                <a16:creationId xmlns:a16="http://schemas.microsoft.com/office/drawing/2014/main" id="{DCAA2BEF-467D-7A47-B49B-9D6DADDF61AD}"/>
              </a:ext>
            </a:extLst>
          </p:cNvPr>
          <p:cNvPicPr>
            <a:picLocks noChangeAspect="1"/>
          </p:cNvPicPr>
          <p:nvPr/>
        </p:nvPicPr>
        <p:blipFill>
          <a:blip r:embed="rId3"/>
          <a:stretch>
            <a:fillRect/>
          </a:stretch>
        </p:blipFill>
        <p:spPr>
          <a:xfrm rot="5400000">
            <a:off x="2955017" y="1747519"/>
            <a:ext cx="4040777" cy="3030583"/>
          </a:xfrm>
          <a:prstGeom prst="rect">
            <a:avLst/>
          </a:prstGeom>
        </p:spPr>
      </p:pic>
      <p:pic>
        <p:nvPicPr>
          <p:cNvPr id="8" name="Picture 7">
            <a:extLst>
              <a:ext uri="{FF2B5EF4-FFF2-40B4-BE49-F238E27FC236}">
                <a16:creationId xmlns:a16="http://schemas.microsoft.com/office/drawing/2014/main" id="{2D1A98B1-9EF4-C04A-ABBE-1FB871ACDB73}"/>
              </a:ext>
            </a:extLst>
          </p:cNvPr>
          <p:cNvPicPr>
            <a:picLocks noChangeAspect="1"/>
          </p:cNvPicPr>
          <p:nvPr/>
        </p:nvPicPr>
        <p:blipFill rotWithShape="1">
          <a:blip r:embed="rId4"/>
          <a:srcRect t="13648"/>
          <a:stretch/>
        </p:blipFill>
        <p:spPr>
          <a:xfrm rot="5400000">
            <a:off x="-95801" y="1951996"/>
            <a:ext cx="4027545" cy="2608397"/>
          </a:xfrm>
          <a:prstGeom prst="rect">
            <a:avLst/>
          </a:prstGeom>
        </p:spPr>
      </p:pic>
      <p:sp>
        <p:nvSpPr>
          <p:cNvPr id="9" name="TextBox 8">
            <a:extLst>
              <a:ext uri="{FF2B5EF4-FFF2-40B4-BE49-F238E27FC236}">
                <a16:creationId xmlns:a16="http://schemas.microsoft.com/office/drawing/2014/main" id="{C77C162C-DA31-024B-87FF-B40FBA4C4C9A}"/>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4. Opportunity mapping</a:t>
            </a:r>
          </a:p>
        </p:txBody>
      </p:sp>
      <p:sp>
        <p:nvSpPr>
          <p:cNvPr id="10" name="Rectangle 9">
            <a:extLst>
              <a:ext uri="{FF2B5EF4-FFF2-40B4-BE49-F238E27FC236}">
                <a16:creationId xmlns:a16="http://schemas.microsoft.com/office/drawing/2014/main" id="{06705DA4-22F8-234B-A25E-5587C739B4A8}"/>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F038F6F-23E2-F745-9099-1A5B74BD538D}"/>
              </a:ext>
            </a:extLst>
          </p:cNvPr>
          <p:cNvSpPr txBox="1"/>
          <p:nvPr/>
        </p:nvSpPr>
        <p:spPr>
          <a:xfrm>
            <a:off x="2467591" y="5644819"/>
            <a:ext cx="4970818" cy="430887"/>
          </a:xfrm>
          <a:prstGeom prst="rect">
            <a:avLst/>
          </a:prstGeom>
          <a:noFill/>
        </p:spPr>
        <p:txBody>
          <a:bodyPr wrap="square" rtlCol="0">
            <a:spAutoFit/>
          </a:bodyPr>
          <a:lstStyle/>
          <a:p>
            <a:pPr algn="ctr"/>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5. Translating Observations into Actionable Insights by creating ‘How might we statements’</a:t>
            </a:r>
          </a:p>
        </p:txBody>
      </p:sp>
    </p:spTree>
    <p:extLst>
      <p:ext uri="{BB962C8B-B14F-4D97-AF65-F5344CB8AC3E}">
        <p14:creationId xmlns:p14="http://schemas.microsoft.com/office/powerpoint/2010/main" val="1856552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26</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791686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4.1 Identifying opportunity ~ Key observations till now</a:t>
            </a:r>
          </a:p>
        </p:txBody>
      </p:sp>
      <p:sp>
        <p:nvSpPr>
          <p:cNvPr id="18" name="Rectangle 17">
            <a:extLst>
              <a:ext uri="{FF2B5EF4-FFF2-40B4-BE49-F238E27FC236}">
                <a16:creationId xmlns:a16="http://schemas.microsoft.com/office/drawing/2014/main" id="{3AF5532B-1107-CA4F-943B-F798D7C6ABF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9406223-0CC3-DE4F-BC58-A31A7FE9433B}"/>
              </a:ext>
            </a:extLst>
          </p:cNvPr>
          <p:cNvPicPr>
            <a:picLocks noChangeAspect="1"/>
          </p:cNvPicPr>
          <p:nvPr/>
        </p:nvPicPr>
        <p:blipFill>
          <a:blip r:embed="rId2"/>
          <a:stretch>
            <a:fillRect/>
          </a:stretch>
        </p:blipFill>
        <p:spPr>
          <a:xfrm>
            <a:off x="1249363" y="1477347"/>
            <a:ext cx="7916862" cy="4306131"/>
          </a:xfrm>
          <a:prstGeom prst="rect">
            <a:avLst/>
          </a:prstGeom>
        </p:spPr>
      </p:pic>
    </p:spTree>
    <p:extLst>
      <p:ext uri="{BB962C8B-B14F-4D97-AF65-F5344CB8AC3E}">
        <p14:creationId xmlns:p14="http://schemas.microsoft.com/office/powerpoint/2010/main" val="2075340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27</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791686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4.1 Identifying opportunity ~ Actionable Insights</a:t>
            </a:r>
          </a:p>
        </p:txBody>
      </p:sp>
      <p:sp>
        <p:nvSpPr>
          <p:cNvPr id="9" name="Rectangle 8">
            <a:extLst>
              <a:ext uri="{FF2B5EF4-FFF2-40B4-BE49-F238E27FC236}">
                <a16:creationId xmlns:a16="http://schemas.microsoft.com/office/drawing/2014/main" id="{0CDF7572-DC3B-0847-A5AD-06C7AB671065}"/>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218D6FA-A2AF-584E-BC61-D58F571EEA38}"/>
              </a:ext>
            </a:extLst>
          </p:cNvPr>
          <p:cNvPicPr>
            <a:picLocks noChangeAspect="1"/>
          </p:cNvPicPr>
          <p:nvPr/>
        </p:nvPicPr>
        <p:blipFill>
          <a:blip r:embed="rId2"/>
          <a:stretch>
            <a:fillRect/>
          </a:stretch>
        </p:blipFill>
        <p:spPr>
          <a:xfrm>
            <a:off x="1226503" y="1503709"/>
            <a:ext cx="7916862" cy="4290886"/>
          </a:xfrm>
          <a:prstGeom prst="rect">
            <a:avLst/>
          </a:prstGeom>
        </p:spPr>
      </p:pic>
    </p:spTree>
    <p:extLst>
      <p:ext uri="{BB962C8B-B14F-4D97-AF65-F5344CB8AC3E}">
        <p14:creationId xmlns:p14="http://schemas.microsoft.com/office/powerpoint/2010/main" val="620595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28</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3703637" cy="307777"/>
          </a:xfrm>
          <a:prstGeom prst="rect">
            <a:avLst/>
          </a:prstGeom>
          <a:noFill/>
        </p:spPr>
        <p:txBody>
          <a:bodyPr wrap="square" rtlCol="0">
            <a:spAutoFit/>
          </a:bodyPr>
          <a:lstStyle/>
          <a:p>
            <a:r>
              <a:rPr lang="en-US" sz="14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4.1 Defining objective for further research </a:t>
            </a:r>
          </a:p>
        </p:txBody>
      </p:sp>
      <p:sp>
        <p:nvSpPr>
          <p:cNvPr id="15" name="TextBox 14">
            <a:extLst>
              <a:ext uri="{FF2B5EF4-FFF2-40B4-BE49-F238E27FC236}">
                <a16:creationId xmlns:a16="http://schemas.microsoft.com/office/drawing/2014/main" id="{739F45D3-6D63-BE4D-9A87-C28B7E9FDC49}"/>
              </a:ext>
            </a:extLst>
          </p:cNvPr>
          <p:cNvSpPr txBox="1"/>
          <p:nvPr/>
        </p:nvSpPr>
        <p:spPr>
          <a:xfrm>
            <a:off x="5462588" y="747885"/>
            <a:ext cx="3703637" cy="1785104"/>
          </a:xfrm>
          <a:prstGeom prst="rect">
            <a:avLst/>
          </a:prstGeom>
          <a:noFill/>
        </p:spPr>
        <p:txBody>
          <a:bodyPr wrap="square" rtlCol="0">
            <a:spAutoFit/>
          </a:bodyPr>
          <a:lstStyle/>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Looking from the lens of Siemens business, reducing friction</a:t>
            </a:r>
          </a:p>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between humans and autonomous system facilitate the ubiquity of Autonomous Systems in various domain of their business. </a:t>
            </a:r>
          </a:p>
          <a:p>
            <a:pPr algn="just"/>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Looking through various lenses solidified the project’s future direction to work in the domain of collaboration. From merely co-existing with Autonomous Systems, there is a bigger design opportunity for Humanizing Collaboration with Autonomous Systems. </a:t>
            </a:r>
          </a:p>
        </p:txBody>
      </p:sp>
      <p:sp>
        <p:nvSpPr>
          <p:cNvPr id="16" name="TextBox 15">
            <a:extLst>
              <a:ext uri="{FF2B5EF4-FFF2-40B4-BE49-F238E27FC236}">
                <a16:creationId xmlns:a16="http://schemas.microsoft.com/office/drawing/2014/main" id="{851DB3DC-A589-1D48-B81E-AF1CC4C8DF97}"/>
              </a:ext>
            </a:extLst>
          </p:cNvPr>
          <p:cNvSpPr txBox="1"/>
          <p:nvPr/>
        </p:nvSpPr>
        <p:spPr>
          <a:xfrm>
            <a:off x="1249363" y="1385565"/>
            <a:ext cx="3690772" cy="707886"/>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From co-existence to collaboration</a:t>
            </a:r>
          </a:p>
        </p:txBody>
      </p:sp>
      <p:sp>
        <p:nvSpPr>
          <p:cNvPr id="17" name="TextBox 16">
            <a:extLst>
              <a:ext uri="{FF2B5EF4-FFF2-40B4-BE49-F238E27FC236}">
                <a16:creationId xmlns:a16="http://schemas.microsoft.com/office/drawing/2014/main" id="{AA9345A7-7894-A740-8521-362723B4C4BE}"/>
              </a:ext>
            </a:extLst>
          </p:cNvPr>
          <p:cNvSpPr txBox="1"/>
          <p:nvPr/>
        </p:nvSpPr>
        <p:spPr>
          <a:xfrm>
            <a:off x="1249363" y="2708512"/>
            <a:ext cx="3703637" cy="3477875"/>
          </a:xfrm>
          <a:prstGeom prst="rect">
            <a:avLst/>
          </a:prstGeom>
          <a:noFill/>
        </p:spPr>
        <p:txBody>
          <a:bodyPr wrap="square" rtlCol="0">
            <a:spAutoFit/>
          </a:bodyPr>
          <a:lstStyle/>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As humans co-exists with autonomous systems in close vicinity, due to the uncertain and complex nature of human being, its is important to expect human interactions with Autonomous Systems, direct or indirect, intentional or unintentional. To navigate those scenarios, it is important for humans and autonomous systems to be able to work in collaboration to achieve that goal. At the transitional level of this technology, the nature of such encounter will can be in different landscapes and of varied degree. Therefore, merely co-existing without interactions and collaborative ecosystem will create frictions in the ubiquity of Autonomous System and will increase discomfort and skepticism around the technology. </a:t>
            </a:r>
          </a:p>
          <a:p>
            <a:pPr algn="just"/>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Looking from a scientific lens, the evolutionary roots of human collaboration lies in the ability to achieve otherwise inaccessible goal and its contribution to their success as a species. Considering the theory, it is interesting to consider that evolution might be more about collaboration than competition.</a:t>
            </a:r>
          </a:p>
        </p:txBody>
      </p:sp>
      <p:sp>
        <p:nvSpPr>
          <p:cNvPr id="7" name="TextBox 6">
            <a:extLst>
              <a:ext uri="{FF2B5EF4-FFF2-40B4-BE49-F238E27FC236}">
                <a16:creationId xmlns:a16="http://schemas.microsoft.com/office/drawing/2014/main" id="{1CAA59DC-1A4A-7241-AF5A-8FD21DCBB516}"/>
              </a:ext>
            </a:extLst>
          </p:cNvPr>
          <p:cNvSpPr txBox="1"/>
          <p:nvPr/>
        </p:nvSpPr>
        <p:spPr>
          <a:xfrm>
            <a:off x="1249363" y="2108348"/>
            <a:ext cx="3690772" cy="600164"/>
          </a:xfrm>
          <a:prstGeom prst="rect">
            <a:avLst/>
          </a:prstGeom>
          <a:noFill/>
        </p:spPr>
        <p:txBody>
          <a:bodyPr wrap="square" rtlCol="0">
            <a:spAutoFit/>
          </a:bodyPr>
          <a:lstStyle/>
          <a:p>
            <a:r>
              <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rPr>
              <a:t>After observing the how might we statements, collaboration same out as an objective for future research</a:t>
            </a:r>
          </a:p>
          <a:p>
            <a:endPar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
        <p:nvSpPr>
          <p:cNvPr id="9" name="Rectangle 8">
            <a:extLst>
              <a:ext uri="{FF2B5EF4-FFF2-40B4-BE49-F238E27FC236}">
                <a16:creationId xmlns:a16="http://schemas.microsoft.com/office/drawing/2014/main" id="{961D5A21-B673-4B49-BC05-E453E1CF2CAC}"/>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408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58BF7-1CED-3F42-B707-DCAA47EC15C0}"/>
              </a:ext>
            </a:extLst>
          </p:cNvPr>
          <p:cNvSpPr>
            <a:spLocks noGrp="1"/>
          </p:cNvSpPr>
          <p:nvPr>
            <p:ph type="sldNum" sz="quarter" idx="12"/>
          </p:nvPr>
        </p:nvSpPr>
        <p:spPr/>
        <p:txBody>
          <a:bodyPr/>
          <a:lstStyle/>
          <a:p>
            <a:fld id="{3264E244-8929-2D4B-99C9-FA7B886D015F}" type="slidenum">
              <a:rPr lang="en-US" smtClean="0"/>
              <a:t>29</a:t>
            </a:fld>
            <a:endParaRPr lang="en-US"/>
          </a:p>
        </p:txBody>
      </p:sp>
      <p:sp>
        <p:nvSpPr>
          <p:cNvPr id="2" name="Rectangle 1">
            <a:extLst>
              <a:ext uri="{FF2B5EF4-FFF2-40B4-BE49-F238E27FC236}">
                <a16:creationId xmlns:a16="http://schemas.microsoft.com/office/drawing/2014/main" id="{5B0B0450-2A06-E64A-A693-C343DC00AFA4}"/>
              </a:ext>
            </a:extLst>
          </p:cNvPr>
          <p:cNvSpPr/>
          <p:nvPr/>
        </p:nvSpPr>
        <p:spPr>
          <a:xfrm>
            <a:off x="1249363" y="728663"/>
            <a:ext cx="7916862" cy="5400675"/>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310A2D-E2D1-FC4D-B003-0098765FA2A1}"/>
              </a:ext>
            </a:extLst>
          </p:cNvPr>
          <p:cNvSpPr txBox="1"/>
          <p:nvPr/>
        </p:nvSpPr>
        <p:spPr>
          <a:xfrm>
            <a:off x="2897579" y="2628644"/>
            <a:ext cx="5771666" cy="923330"/>
          </a:xfrm>
          <a:prstGeom prst="rect">
            <a:avLst/>
          </a:prstGeom>
          <a:noFill/>
        </p:spPr>
        <p:txBody>
          <a:bodyPr wrap="square" rtlCol="0">
            <a:spAutoFit/>
          </a:bodyPr>
          <a:lstStyle/>
          <a:p>
            <a:pPr algn="r"/>
            <a:r>
              <a:rPr lang="en-US" sz="5400" b="1">
                <a:solidFill>
                  <a:schemeClr val="bg1"/>
                </a:solidFill>
                <a:latin typeface="Calibri" panose="020F0502020204030204" pitchFamily="34" charset="0"/>
                <a:ea typeface="Helvetica Neue" panose="02000503000000020004" pitchFamily="2" charset="0"/>
                <a:cs typeface="Calibri" panose="020F0502020204030204" pitchFamily="34" charset="0"/>
              </a:rPr>
              <a:t>5. New Design Brief </a:t>
            </a:r>
          </a:p>
        </p:txBody>
      </p:sp>
    </p:spTree>
    <p:extLst>
      <p:ext uri="{BB962C8B-B14F-4D97-AF65-F5344CB8AC3E}">
        <p14:creationId xmlns:p14="http://schemas.microsoft.com/office/powerpoint/2010/main" val="2960812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3</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1.2 Initial Brief/Research question</a:t>
            </a:r>
          </a:p>
        </p:txBody>
      </p:sp>
      <p:sp>
        <p:nvSpPr>
          <p:cNvPr id="5" name="TextBox 4">
            <a:extLst>
              <a:ext uri="{FF2B5EF4-FFF2-40B4-BE49-F238E27FC236}">
                <a16:creationId xmlns:a16="http://schemas.microsoft.com/office/drawing/2014/main" id="{25C31E9B-6AC8-C74C-BD4D-895A5B775D85}"/>
              </a:ext>
            </a:extLst>
          </p:cNvPr>
          <p:cNvSpPr txBox="1"/>
          <p:nvPr/>
        </p:nvSpPr>
        <p:spPr>
          <a:xfrm>
            <a:off x="2274569" y="2321868"/>
            <a:ext cx="5845747" cy="2123658"/>
          </a:xfrm>
          <a:prstGeom prst="rect">
            <a:avLst/>
          </a:prstGeom>
          <a:noFill/>
        </p:spPr>
        <p:txBody>
          <a:bodyPr wrap="square" rtlCol="0">
            <a:spAutoFit/>
          </a:bodyPr>
          <a:lstStyle/>
          <a:p>
            <a:r>
              <a:rPr lang="en-IN" sz="4400" b="1">
                <a:solidFill>
                  <a:srgbClr val="299B9C"/>
                </a:solidFill>
                <a:latin typeface="Calibri" panose="020F0502020204030204" pitchFamily="34" charset="0"/>
                <a:cs typeface="Calibri" panose="020F0502020204030204" pitchFamily="34" charset="0"/>
              </a:rPr>
              <a:t>Identify the role design can play in the domain of autonomous systems</a:t>
            </a:r>
          </a:p>
        </p:txBody>
      </p:sp>
      <p:sp>
        <p:nvSpPr>
          <p:cNvPr id="9" name="TextBox 8">
            <a:extLst>
              <a:ext uri="{FF2B5EF4-FFF2-40B4-BE49-F238E27FC236}">
                <a16:creationId xmlns:a16="http://schemas.microsoft.com/office/drawing/2014/main" id="{93E5DCD7-B466-AF47-8320-BFC176D092D2}"/>
              </a:ext>
            </a:extLst>
          </p:cNvPr>
          <p:cNvSpPr txBox="1"/>
          <p:nvPr/>
        </p:nvSpPr>
        <p:spPr>
          <a:xfrm>
            <a:off x="10287953" y="2828798"/>
            <a:ext cx="2723458" cy="600164"/>
          </a:xfrm>
          <a:prstGeom prst="rect">
            <a:avLst/>
          </a:prstGeom>
          <a:noFill/>
        </p:spPr>
        <p:txBody>
          <a:bodyPr wrap="square" rtlCol="0">
            <a:spAutoFit/>
          </a:bodyPr>
          <a:lstStyle/>
          <a:p>
            <a:r>
              <a:rPr lang="en-IN" sz="1100"/>
              <a:t>As we try to achieve full autonomy of machines, identify the role design can play in the domain of autonomous system. </a:t>
            </a:r>
          </a:p>
        </p:txBody>
      </p:sp>
      <p:sp>
        <p:nvSpPr>
          <p:cNvPr id="10" name="TextBox 9">
            <a:extLst>
              <a:ext uri="{FF2B5EF4-FFF2-40B4-BE49-F238E27FC236}">
                <a16:creationId xmlns:a16="http://schemas.microsoft.com/office/drawing/2014/main" id="{085192A5-A8A1-FF43-8F49-31FC05E2FC91}"/>
              </a:ext>
            </a:extLst>
          </p:cNvPr>
          <p:cNvSpPr txBox="1"/>
          <p:nvPr/>
        </p:nvSpPr>
        <p:spPr>
          <a:xfrm>
            <a:off x="8234616" y="4283985"/>
            <a:ext cx="686910" cy="1569660"/>
          </a:xfrm>
          <a:prstGeom prst="rect">
            <a:avLst/>
          </a:prstGeom>
          <a:noFill/>
        </p:spPr>
        <p:txBody>
          <a:bodyPr wrap="square" rtlCol="0">
            <a:spAutoFit/>
          </a:bodyPr>
          <a:lstStyle/>
          <a:p>
            <a:r>
              <a:rPr lang="en-IN" sz="9600" b="1">
                <a:solidFill>
                  <a:srgbClr val="299B9C">
                    <a:alpha val="25000"/>
                  </a:srgb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1" name="TextBox 10">
            <a:extLst>
              <a:ext uri="{FF2B5EF4-FFF2-40B4-BE49-F238E27FC236}">
                <a16:creationId xmlns:a16="http://schemas.microsoft.com/office/drawing/2014/main" id="{D7E581F8-9F92-F740-9419-3641A56FAF58}"/>
              </a:ext>
            </a:extLst>
          </p:cNvPr>
          <p:cNvSpPr txBox="1"/>
          <p:nvPr/>
        </p:nvSpPr>
        <p:spPr>
          <a:xfrm>
            <a:off x="1302207" y="1720871"/>
            <a:ext cx="686910" cy="1569660"/>
          </a:xfrm>
          <a:prstGeom prst="rect">
            <a:avLst/>
          </a:prstGeom>
          <a:noFill/>
        </p:spPr>
        <p:txBody>
          <a:bodyPr wrap="square" rtlCol="0">
            <a:spAutoFit/>
          </a:bodyPr>
          <a:lstStyle/>
          <a:p>
            <a:r>
              <a:rPr lang="en-IN" sz="9600" b="1">
                <a:solidFill>
                  <a:srgbClr val="299B9C">
                    <a:alpha val="25000"/>
                  </a:srgbClr>
                </a:solidFill>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2" name="TextBox 11">
            <a:extLst>
              <a:ext uri="{FF2B5EF4-FFF2-40B4-BE49-F238E27FC236}">
                <a16:creationId xmlns:a16="http://schemas.microsoft.com/office/drawing/2014/main" id="{B4A62590-D5E5-B74A-AB49-F1115A0ACD1F}"/>
              </a:ext>
            </a:extLst>
          </p:cNvPr>
          <p:cNvSpPr txBox="1"/>
          <p:nvPr/>
        </p:nvSpPr>
        <p:spPr>
          <a:xfrm>
            <a:off x="10287953" y="3683821"/>
            <a:ext cx="2723458" cy="600164"/>
          </a:xfrm>
          <a:prstGeom prst="rect">
            <a:avLst/>
          </a:prstGeom>
          <a:noFill/>
        </p:spPr>
        <p:txBody>
          <a:bodyPr wrap="square" rtlCol="0">
            <a:spAutoFit/>
          </a:bodyPr>
          <a:lstStyle/>
          <a:p>
            <a:r>
              <a:rPr lang="en-IN" sz="1100"/>
              <a:t>As we try to achieve full autonomy of machines, what role can design play in the domain of autonomous system? </a:t>
            </a:r>
          </a:p>
        </p:txBody>
      </p:sp>
      <p:sp>
        <p:nvSpPr>
          <p:cNvPr id="14" name="Rectangle 13">
            <a:extLst>
              <a:ext uri="{FF2B5EF4-FFF2-40B4-BE49-F238E27FC236}">
                <a16:creationId xmlns:a16="http://schemas.microsoft.com/office/drawing/2014/main" id="{16BC190A-58DC-6749-B0EF-D07E0C6046F6}"/>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3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30</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5.1 New Design brief</a:t>
            </a:r>
          </a:p>
        </p:txBody>
      </p:sp>
      <p:sp>
        <p:nvSpPr>
          <p:cNvPr id="5" name="TextBox 4">
            <a:extLst>
              <a:ext uri="{FF2B5EF4-FFF2-40B4-BE49-F238E27FC236}">
                <a16:creationId xmlns:a16="http://schemas.microsoft.com/office/drawing/2014/main" id="{25C31E9B-6AC8-C74C-BD4D-895A5B775D85}"/>
              </a:ext>
            </a:extLst>
          </p:cNvPr>
          <p:cNvSpPr txBox="1"/>
          <p:nvPr/>
        </p:nvSpPr>
        <p:spPr>
          <a:xfrm>
            <a:off x="2274569" y="2321868"/>
            <a:ext cx="5845747" cy="2123658"/>
          </a:xfrm>
          <a:prstGeom prst="rect">
            <a:avLst/>
          </a:prstGeom>
          <a:noFill/>
        </p:spPr>
        <p:txBody>
          <a:bodyPr wrap="square" rtlCol="0">
            <a:spAutoFit/>
          </a:bodyPr>
          <a:lstStyle/>
          <a:p>
            <a:r>
              <a:rPr lang="en-IN" sz="4400" b="1">
                <a:solidFill>
                  <a:srgbClr val="299B9C"/>
                </a:solidFill>
                <a:latin typeface="Calibri" panose="020F0502020204030204" pitchFamily="34" charset="0"/>
                <a:cs typeface="Calibri" panose="020F0502020204030204" pitchFamily="34" charset="0"/>
              </a:rPr>
              <a:t>How can we humanise collaboration with autonomous systems ? </a:t>
            </a:r>
          </a:p>
        </p:txBody>
      </p:sp>
      <p:sp>
        <p:nvSpPr>
          <p:cNvPr id="9" name="TextBox 8">
            <a:extLst>
              <a:ext uri="{FF2B5EF4-FFF2-40B4-BE49-F238E27FC236}">
                <a16:creationId xmlns:a16="http://schemas.microsoft.com/office/drawing/2014/main" id="{93E5DCD7-B466-AF47-8320-BFC176D092D2}"/>
              </a:ext>
            </a:extLst>
          </p:cNvPr>
          <p:cNvSpPr txBox="1"/>
          <p:nvPr/>
        </p:nvSpPr>
        <p:spPr>
          <a:xfrm>
            <a:off x="10287953" y="2828798"/>
            <a:ext cx="2723458" cy="600164"/>
          </a:xfrm>
          <a:prstGeom prst="rect">
            <a:avLst/>
          </a:prstGeom>
          <a:noFill/>
        </p:spPr>
        <p:txBody>
          <a:bodyPr wrap="square" rtlCol="0">
            <a:spAutoFit/>
          </a:bodyPr>
          <a:lstStyle/>
          <a:p>
            <a:r>
              <a:rPr lang="en-IN" sz="1100"/>
              <a:t>As we try to achieve full autonomy of machines, identify the role design can play in the domain of autonomous system. </a:t>
            </a:r>
          </a:p>
        </p:txBody>
      </p:sp>
      <p:sp>
        <p:nvSpPr>
          <p:cNvPr id="10" name="TextBox 9">
            <a:extLst>
              <a:ext uri="{FF2B5EF4-FFF2-40B4-BE49-F238E27FC236}">
                <a16:creationId xmlns:a16="http://schemas.microsoft.com/office/drawing/2014/main" id="{085192A5-A8A1-FF43-8F49-31FC05E2FC91}"/>
              </a:ext>
            </a:extLst>
          </p:cNvPr>
          <p:cNvSpPr txBox="1"/>
          <p:nvPr/>
        </p:nvSpPr>
        <p:spPr>
          <a:xfrm>
            <a:off x="8234616" y="4283985"/>
            <a:ext cx="686910" cy="1569660"/>
          </a:xfrm>
          <a:prstGeom prst="rect">
            <a:avLst/>
          </a:prstGeom>
          <a:noFill/>
        </p:spPr>
        <p:txBody>
          <a:bodyPr wrap="square" rtlCol="0">
            <a:spAutoFit/>
          </a:bodyPr>
          <a:lstStyle/>
          <a:p>
            <a:r>
              <a:rPr lang="en-IN" sz="9600" b="1">
                <a:solidFill>
                  <a:srgbClr val="299B9C">
                    <a:alpha val="25000"/>
                  </a:srgb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1" name="TextBox 10">
            <a:extLst>
              <a:ext uri="{FF2B5EF4-FFF2-40B4-BE49-F238E27FC236}">
                <a16:creationId xmlns:a16="http://schemas.microsoft.com/office/drawing/2014/main" id="{D7E581F8-9F92-F740-9419-3641A56FAF58}"/>
              </a:ext>
            </a:extLst>
          </p:cNvPr>
          <p:cNvSpPr txBox="1"/>
          <p:nvPr/>
        </p:nvSpPr>
        <p:spPr>
          <a:xfrm>
            <a:off x="1302207" y="1720871"/>
            <a:ext cx="686910" cy="1569660"/>
          </a:xfrm>
          <a:prstGeom prst="rect">
            <a:avLst/>
          </a:prstGeom>
          <a:noFill/>
        </p:spPr>
        <p:txBody>
          <a:bodyPr wrap="square" rtlCol="0">
            <a:spAutoFit/>
          </a:bodyPr>
          <a:lstStyle/>
          <a:p>
            <a:r>
              <a:rPr lang="en-IN" sz="9600" b="1">
                <a:solidFill>
                  <a:srgbClr val="299B9C">
                    <a:alpha val="25000"/>
                  </a:srgbClr>
                </a:solidFill>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2" name="TextBox 11">
            <a:extLst>
              <a:ext uri="{FF2B5EF4-FFF2-40B4-BE49-F238E27FC236}">
                <a16:creationId xmlns:a16="http://schemas.microsoft.com/office/drawing/2014/main" id="{B4A62590-D5E5-B74A-AB49-F1115A0ACD1F}"/>
              </a:ext>
            </a:extLst>
          </p:cNvPr>
          <p:cNvSpPr txBox="1"/>
          <p:nvPr/>
        </p:nvSpPr>
        <p:spPr>
          <a:xfrm>
            <a:off x="10287953" y="3683821"/>
            <a:ext cx="2723458" cy="600164"/>
          </a:xfrm>
          <a:prstGeom prst="rect">
            <a:avLst/>
          </a:prstGeom>
          <a:noFill/>
        </p:spPr>
        <p:txBody>
          <a:bodyPr wrap="square" rtlCol="0">
            <a:spAutoFit/>
          </a:bodyPr>
          <a:lstStyle/>
          <a:p>
            <a:r>
              <a:rPr lang="en-IN" sz="1100"/>
              <a:t>As we try to achieve full autonomy of machines, what role can design play in the domain of autonomous system? </a:t>
            </a:r>
          </a:p>
        </p:txBody>
      </p:sp>
      <p:sp>
        <p:nvSpPr>
          <p:cNvPr id="14" name="Rectangle 13">
            <a:extLst>
              <a:ext uri="{FF2B5EF4-FFF2-40B4-BE49-F238E27FC236}">
                <a16:creationId xmlns:a16="http://schemas.microsoft.com/office/drawing/2014/main" id="{16BC190A-58DC-6749-B0EF-D07E0C6046F6}"/>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191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31</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5.2 Methodology</a:t>
            </a:r>
          </a:p>
        </p:txBody>
      </p:sp>
      <p:sp>
        <p:nvSpPr>
          <p:cNvPr id="14" name="TextBox 13">
            <a:extLst>
              <a:ext uri="{FF2B5EF4-FFF2-40B4-BE49-F238E27FC236}">
                <a16:creationId xmlns:a16="http://schemas.microsoft.com/office/drawing/2014/main" id="{DD091393-0943-C946-BBF1-013CB63A12F4}"/>
              </a:ext>
            </a:extLst>
          </p:cNvPr>
          <p:cNvSpPr txBox="1"/>
          <p:nvPr/>
        </p:nvSpPr>
        <p:spPr>
          <a:xfrm>
            <a:off x="1249363" y="2155006"/>
            <a:ext cx="7975600" cy="769441"/>
          </a:xfrm>
          <a:prstGeom prst="rect">
            <a:avLst/>
          </a:prstGeom>
          <a:noFill/>
        </p:spPr>
        <p:txBody>
          <a:bodyPr wrap="square" rtlCol="0">
            <a:spAutoFit/>
          </a:bodyPr>
          <a:lstStyle/>
          <a:p>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DELIVERABLE &amp; METHODOLOGY</a:t>
            </a:r>
          </a:p>
          <a:p>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Create a framework for collaboration that can be applied to different kind of autonomous systems. A top-down approach was taken for the framework so that it can be applied across business domains and then specialized for specific domain by iteratively integrating domain specific parameters.</a:t>
            </a:r>
          </a:p>
        </p:txBody>
      </p:sp>
      <p:sp>
        <p:nvSpPr>
          <p:cNvPr id="16" name="TextBox 15">
            <a:extLst>
              <a:ext uri="{FF2B5EF4-FFF2-40B4-BE49-F238E27FC236}">
                <a16:creationId xmlns:a16="http://schemas.microsoft.com/office/drawing/2014/main" id="{95BE16CA-0383-FB4B-A166-435D8C6EB264}"/>
              </a:ext>
            </a:extLst>
          </p:cNvPr>
          <p:cNvSpPr txBox="1"/>
          <p:nvPr/>
        </p:nvSpPr>
        <p:spPr>
          <a:xfrm>
            <a:off x="1249363" y="1385565"/>
            <a:ext cx="7947896" cy="600164"/>
          </a:xfrm>
          <a:prstGeom prst="rect">
            <a:avLst/>
          </a:prstGeom>
          <a:noFill/>
        </p:spPr>
        <p:txBody>
          <a:bodyPr wrap="square" rtlCol="0">
            <a:spAutoFit/>
          </a:bodyPr>
          <a:lstStyle/>
          <a:p>
            <a:r>
              <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rPr>
              <a:t>After identifying the objective for Phase 2 of the project, the brief is redefined along with defining the nature of deliverables expected from the project.</a:t>
            </a:r>
          </a:p>
          <a:p>
            <a:endPar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
        <p:nvSpPr>
          <p:cNvPr id="7" name="Rectangle 6">
            <a:extLst>
              <a:ext uri="{FF2B5EF4-FFF2-40B4-BE49-F238E27FC236}">
                <a16:creationId xmlns:a16="http://schemas.microsoft.com/office/drawing/2014/main" id="{446AA957-CB81-7C46-B0CA-FA134C1AE434}"/>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588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32</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2" y="729498"/>
            <a:ext cx="6970190"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5.2 Understanding Collaboration ~ Industry examples of success</a:t>
            </a:r>
          </a:p>
        </p:txBody>
      </p:sp>
      <p:sp>
        <p:nvSpPr>
          <p:cNvPr id="10" name="Rectangle 9">
            <a:extLst>
              <a:ext uri="{FF2B5EF4-FFF2-40B4-BE49-F238E27FC236}">
                <a16:creationId xmlns:a16="http://schemas.microsoft.com/office/drawing/2014/main" id="{B4C4F0EA-46AB-EA4A-ACF0-D8180831F202}"/>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05757DF-D25C-B04D-81D6-F5C6A1151C36}"/>
              </a:ext>
            </a:extLst>
          </p:cNvPr>
          <p:cNvPicPr>
            <a:picLocks noChangeAspect="1"/>
          </p:cNvPicPr>
          <p:nvPr/>
        </p:nvPicPr>
        <p:blipFill rotWithShape="1">
          <a:blip r:embed="rId2"/>
          <a:srcRect b="29731"/>
          <a:stretch/>
        </p:blipFill>
        <p:spPr>
          <a:xfrm>
            <a:off x="1232702" y="1479550"/>
            <a:ext cx="3455043" cy="1321523"/>
          </a:xfrm>
          <a:prstGeom prst="rect">
            <a:avLst/>
          </a:prstGeom>
        </p:spPr>
      </p:pic>
      <p:pic>
        <p:nvPicPr>
          <p:cNvPr id="5" name="Picture 4">
            <a:extLst>
              <a:ext uri="{FF2B5EF4-FFF2-40B4-BE49-F238E27FC236}">
                <a16:creationId xmlns:a16="http://schemas.microsoft.com/office/drawing/2014/main" id="{A4BEC9E4-E7C0-EF43-8E62-51CF365E54AD}"/>
              </a:ext>
            </a:extLst>
          </p:cNvPr>
          <p:cNvPicPr>
            <a:picLocks noChangeAspect="1"/>
          </p:cNvPicPr>
          <p:nvPr/>
        </p:nvPicPr>
        <p:blipFill rotWithShape="1">
          <a:blip r:embed="rId3"/>
          <a:srcRect b="32410"/>
          <a:stretch/>
        </p:blipFill>
        <p:spPr>
          <a:xfrm>
            <a:off x="5391151" y="1479550"/>
            <a:ext cx="3581400" cy="1321523"/>
          </a:xfrm>
          <a:prstGeom prst="rect">
            <a:avLst/>
          </a:prstGeom>
        </p:spPr>
      </p:pic>
      <p:pic>
        <p:nvPicPr>
          <p:cNvPr id="13" name="Picture 12">
            <a:extLst>
              <a:ext uri="{FF2B5EF4-FFF2-40B4-BE49-F238E27FC236}">
                <a16:creationId xmlns:a16="http://schemas.microsoft.com/office/drawing/2014/main" id="{8A870C23-6FB3-7E41-9371-2A5E5547A981}"/>
              </a:ext>
            </a:extLst>
          </p:cNvPr>
          <p:cNvPicPr>
            <a:picLocks noChangeAspect="1"/>
          </p:cNvPicPr>
          <p:nvPr/>
        </p:nvPicPr>
        <p:blipFill>
          <a:blip r:embed="rId4"/>
          <a:stretch>
            <a:fillRect/>
          </a:stretch>
        </p:blipFill>
        <p:spPr>
          <a:xfrm>
            <a:off x="2568037" y="2705230"/>
            <a:ext cx="4870372" cy="3300948"/>
          </a:xfrm>
          <a:prstGeom prst="rect">
            <a:avLst/>
          </a:prstGeom>
        </p:spPr>
      </p:pic>
      <p:sp>
        <p:nvSpPr>
          <p:cNvPr id="14" name="TextBox 13">
            <a:extLst>
              <a:ext uri="{FF2B5EF4-FFF2-40B4-BE49-F238E27FC236}">
                <a16:creationId xmlns:a16="http://schemas.microsoft.com/office/drawing/2014/main" id="{ADF6A490-36FB-A344-A240-D6CB96A5CE55}"/>
              </a:ext>
            </a:extLst>
          </p:cNvPr>
          <p:cNvSpPr txBox="1"/>
          <p:nvPr/>
        </p:nvSpPr>
        <p:spPr>
          <a:xfrm>
            <a:off x="2467591" y="5911037"/>
            <a:ext cx="4970818"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6. Unique capabilities of human and machines</a:t>
            </a:r>
          </a:p>
        </p:txBody>
      </p:sp>
    </p:spTree>
    <p:extLst>
      <p:ext uri="{BB962C8B-B14F-4D97-AF65-F5344CB8AC3E}">
        <p14:creationId xmlns:p14="http://schemas.microsoft.com/office/powerpoint/2010/main" val="3801189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33</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5.2 Understanding Collaboration ~ What</a:t>
            </a:r>
          </a:p>
        </p:txBody>
      </p:sp>
      <p:sp>
        <p:nvSpPr>
          <p:cNvPr id="7" name="TextBox 6">
            <a:extLst>
              <a:ext uri="{FF2B5EF4-FFF2-40B4-BE49-F238E27FC236}">
                <a16:creationId xmlns:a16="http://schemas.microsoft.com/office/drawing/2014/main" id="{A783A990-A3CD-A84A-A36D-77BB966E4D37}"/>
              </a:ext>
            </a:extLst>
          </p:cNvPr>
          <p:cNvSpPr txBox="1"/>
          <p:nvPr/>
        </p:nvSpPr>
        <p:spPr>
          <a:xfrm>
            <a:off x="1249363" y="2155006"/>
            <a:ext cx="3703637" cy="3985706"/>
          </a:xfrm>
          <a:prstGeom prst="rect">
            <a:avLst/>
          </a:prstGeom>
          <a:noFill/>
        </p:spPr>
        <p:txBody>
          <a:bodyPr wrap="square" rtlCol="0">
            <a:spAutoFit/>
          </a:bodyPr>
          <a:lstStyle/>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While understanding collaboration and technology in human ecosystems , its is important to recognize various socio-technical systems around us. Sociotechnical systems in organizational development is an approach to complex organizational work design that recognizes the interaction between people and technology in workplaces. The term also refers to the interaction between society's complex infrastructures and human behavior. For e.g. : Facebook is a socio technical system</a:t>
            </a:r>
          </a:p>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It is critical to note that humans in socio technical system perceive technology via a social lens. As per the Media equation The Media Equation is a general communication theory that claims people tend to assign human characteristics to computers and other media, and treat them as if they were real social actors. This is critical in understanding human being collaboration style which might may show similarities with human-human collaboration</a:t>
            </a:r>
          </a:p>
          <a:p>
            <a:pPr algn="just"/>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Post identifying collaboration as an opportunity, further research uncovers on going work in the domain of Collaborative Autonomy which is still at a very nascent stage.  </a:t>
            </a:r>
          </a:p>
          <a:p>
            <a:pPr algn="just"/>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9" name="TextBox 8">
            <a:extLst>
              <a:ext uri="{FF2B5EF4-FFF2-40B4-BE49-F238E27FC236}">
                <a16:creationId xmlns:a16="http://schemas.microsoft.com/office/drawing/2014/main" id="{26D159BE-3CD4-6847-A552-70A2FC714E06}"/>
              </a:ext>
            </a:extLst>
          </p:cNvPr>
          <p:cNvSpPr txBox="1"/>
          <p:nvPr/>
        </p:nvSpPr>
        <p:spPr>
          <a:xfrm>
            <a:off x="1249363" y="1385565"/>
            <a:ext cx="3690772" cy="769441"/>
          </a:xfrm>
          <a:prstGeom prst="rect">
            <a:avLst/>
          </a:prstGeom>
          <a:noFill/>
        </p:spPr>
        <p:txBody>
          <a:bodyPr wrap="square" rtlCol="0">
            <a:spAutoFit/>
          </a:bodyPr>
          <a:lstStyle/>
          <a:p>
            <a:r>
              <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rPr>
              <a:t>We define collaboration as the process of two or more people, entities or organizations working together to complete a task or achieve the same goal.</a:t>
            </a:r>
          </a:p>
          <a:p>
            <a:endPar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0" name="Rectangle 9">
            <a:extLst>
              <a:ext uri="{FF2B5EF4-FFF2-40B4-BE49-F238E27FC236}">
                <a16:creationId xmlns:a16="http://schemas.microsoft.com/office/drawing/2014/main" id="{FF28ACB2-9668-9246-B361-67F3B7D49BE1}"/>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D7384AA-25F8-F943-B83B-C9D229B382D4}"/>
              </a:ext>
            </a:extLst>
          </p:cNvPr>
          <p:cNvSpPr txBox="1"/>
          <p:nvPr/>
        </p:nvSpPr>
        <p:spPr>
          <a:xfrm>
            <a:off x="5407706" y="1393004"/>
            <a:ext cx="3703637" cy="1785104"/>
          </a:xfrm>
          <a:prstGeom prst="rect">
            <a:avLst/>
          </a:prstGeom>
          <a:noFill/>
        </p:spPr>
        <p:txBody>
          <a:bodyPr wrap="square" rtlCol="0">
            <a:spAutoFit/>
          </a:bodyPr>
          <a:lstStyle/>
          <a:p>
            <a:pPr algn="just"/>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Collaborative autonomy</a:t>
            </a: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characterizes how individuality (autonomy) and. collaboration (ecosystem construction) co-evolve. Collaboration appears to. be a basic dynamic, in both the evolution of life and the emergence of intelligence</a:t>
            </a:r>
            <a:r>
              <a:rPr lang="en-US" sz="1100" dirty="0">
                <a:solidFill>
                  <a:srgbClr val="0070C0"/>
                </a:solidFill>
                <a:latin typeface="Calibri" panose="020F0502020204030204" pitchFamily="34" charset="0"/>
                <a:ea typeface="Helvetica Neue" panose="02000503000000020004" pitchFamily="2" charset="0"/>
                <a:cs typeface="Calibri" panose="020F0502020204030204" pitchFamily="34" charset="0"/>
              </a:rPr>
              <a:t>[6]</a:t>
            </a: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As in evolution, individual differences are critical, so also Innovation (or Knowledge) Networks link participants, maintaining their uniqueness and collaborative autonomy such that knowledge can evolve as networks grow, with potential for emergent, unpredictable patterns and innovative outcomes manifesting collaborative intelligence. </a:t>
            </a:r>
          </a:p>
        </p:txBody>
      </p:sp>
      <p:pic>
        <p:nvPicPr>
          <p:cNvPr id="5" name="Picture 4">
            <a:extLst>
              <a:ext uri="{FF2B5EF4-FFF2-40B4-BE49-F238E27FC236}">
                <a16:creationId xmlns:a16="http://schemas.microsoft.com/office/drawing/2014/main" id="{90420DC4-E19D-CD45-AD33-E6329BBE6CA7}"/>
              </a:ext>
            </a:extLst>
          </p:cNvPr>
          <p:cNvPicPr>
            <a:picLocks noChangeAspect="1"/>
          </p:cNvPicPr>
          <p:nvPr/>
        </p:nvPicPr>
        <p:blipFill>
          <a:blip r:embed="rId2"/>
          <a:stretch>
            <a:fillRect/>
          </a:stretch>
        </p:blipFill>
        <p:spPr>
          <a:xfrm>
            <a:off x="5513648" y="5069151"/>
            <a:ext cx="2731693" cy="784969"/>
          </a:xfrm>
          <a:prstGeom prst="rect">
            <a:avLst/>
          </a:prstGeom>
        </p:spPr>
      </p:pic>
      <p:pic>
        <p:nvPicPr>
          <p:cNvPr id="16" name="Picture 15">
            <a:extLst>
              <a:ext uri="{FF2B5EF4-FFF2-40B4-BE49-F238E27FC236}">
                <a16:creationId xmlns:a16="http://schemas.microsoft.com/office/drawing/2014/main" id="{D5B2C266-695A-9943-828B-59477DFE849E}"/>
              </a:ext>
            </a:extLst>
          </p:cNvPr>
          <p:cNvPicPr>
            <a:picLocks noChangeAspect="1"/>
          </p:cNvPicPr>
          <p:nvPr/>
        </p:nvPicPr>
        <p:blipFill>
          <a:blip r:embed="rId3"/>
          <a:stretch>
            <a:fillRect/>
          </a:stretch>
        </p:blipFill>
        <p:spPr>
          <a:xfrm>
            <a:off x="5513648" y="3533837"/>
            <a:ext cx="3304721" cy="1044009"/>
          </a:xfrm>
          <a:prstGeom prst="rect">
            <a:avLst/>
          </a:prstGeom>
        </p:spPr>
      </p:pic>
      <p:sp>
        <p:nvSpPr>
          <p:cNvPr id="18" name="Rectangle 17">
            <a:extLst>
              <a:ext uri="{FF2B5EF4-FFF2-40B4-BE49-F238E27FC236}">
                <a16:creationId xmlns:a16="http://schemas.microsoft.com/office/drawing/2014/main" id="{A7EA039E-30F1-FE4A-9CF4-FBEF9A97CE1D}"/>
              </a:ext>
            </a:extLst>
          </p:cNvPr>
          <p:cNvSpPr/>
          <p:nvPr/>
        </p:nvSpPr>
        <p:spPr>
          <a:xfrm>
            <a:off x="5425767" y="3272227"/>
            <a:ext cx="2395207" cy="261610"/>
          </a:xfrm>
          <a:prstGeom prst="rect">
            <a:avLst/>
          </a:prstGeom>
        </p:spPr>
        <p:txBody>
          <a:bodyPr wrap="none">
            <a:spAutoFit/>
          </a:bodyPr>
          <a:lstStyle/>
          <a:p>
            <a:r>
              <a:rPr lang="en-US" sz="1100" b="1"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Humans around autonomous systems</a:t>
            </a:r>
            <a:endParaRPr lang="en-US" dirty="0"/>
          </a:p>
        </p:txBody>
      </p:sp>
      <p:sp>
        <p:nvSpPr>
          <p:cNvPr id="19" name="Rectangle 18">
            <a:extLst>
              <a:ext uri="{FF2B5EF4-FFF2-40B4-BE49-F238E27FC236}">
                <a16:creationId xmlns:a16="http://schemas.microsoft.com/office/drawing/2014/main" id="{EEAA5DB1-15F7-AB43-B9E5-734A28D1AE77}"/>
              </a:ext>
            </a:extLst>
          </p:cNvPr>
          <p:cNvSpPr/>
          <p:nvPr/>
        </p:nvSpPr>
        <p:spPr>
          <a:xfrm>
            <a:off x="5469310" y="4741798"/>
            <a:ext cx="2395207" cy="261610"/>
          </a:xfrm>
          <a:prstGeom prst="rect">
            <a:avLst/>
          </a:prstGeom>
        </p:spPr>
        <p:txBody>
          <a:bodyPr wrap="none">
            <a:spAutoFit/>
          </a:bodyPr>
          <a:lstStyle/>
          <a:p>
            <a:r>
              <a:rPr lang="en-US" sz="1100" b="1"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Humans around autonomous systems</a:t>
            </a:r>
            <a:endParaRPr lang="en-US" dirty="0"/>
          </a:p>
        </p:txBody>
      </p:sp>
    </p:spTree>
    <p:extLst>
      <p:ext uri="{BB962C8B-B14F-4D97-AF65-F5344CB8AC3E}">
        <p14:creationId xmlns:p14="http://schemas.microsoft.com/office/powerpoint/2010/main" val="723459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3A3A7E79-B5CE-414E-8DFA-86299205BB41}"/>
              </a:ext>
            </a:extLst>
          </p:cNvPr>
          <p:cNvSpPr/>
          <p:nvPr/>
        </p:nvSpPr>
        <p:spPr>
          <a:xfrm>
            <a:off x="3059967" y="1460104"/>
            <a:ext cx="3897773" cy="1785104"/>
          </a:xfrm>
          <a:prstGeom prst="round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56B33FF2-6B1E-0D43-B97B-345EF9F0852D}"/>
              </a:ext>
            </a:extLst>
          </p:cNvPr>
          <p:cNvSpPr/>
          <p:nvPr/>
        </p:nvSpPr>
        <p:spPr>
          <a:xfrm>
            <a:off x="0" y="4742822"/>
            <a:ext cx="9906001" cy="2115177"/>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34</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6885234"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5.3 Understanding Human &amp; AS together ~ The Friction</a:t>
            </a:r>
          </a:p>
        </p:txBody>
      </p:sp>
      <p:sp>
        <p:nvSpPr>
          <p:cNvPr id="10" name="Rectangle 9">
            <a:extLst>
              <a:ext uri="{FF2B5EF4-FFF2-40B4-BE49-F238E27FC236}">
                <a16:creationId xmlns:a16="http://schemas.microsoft.com/office/drawing/2014/main" id="{D44F0A59-2C2A-EC42-998C-1F910A5ED38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DC91EB-3885-E345-B439-A9A191BCFA2B}"/>
              </a:ext>
            </a:extLst>
          </p:cNvPr>
          <p:cNvSpPr txBox="1"/>
          <p:nvPr/>
        </p:nvSpPr>
        <p:spPr>
          <a:xfrm>
            <a:off x="1174432" y="4980138"/>
            <a:ext cx="7906512" cy="1200329"/>
          </a:xfrm>
          <a:prstGeom prst="rect">
            <a:avLst/>
          </a:prstGeom>
          <a:noFill/>
        </p:spPr>
        <p:txBody>
          <a:bodyPr wrap="square" rtlCol="0">
            <a:spAutoFit/>
          </a:bodyPr>
          <a:lstStyle/>
          <a:p>
            <a:pPr algn="ctr"/>
            <a:r>
              <a:rPr lang="en-US" sz="36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‘People fail to appropriately rely on automation’</a:t>
            </a:r>
            <a:endParaRPr lang="en-US" dirty="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3" name="TextBox 12">
            <a:extLst>
              <a:ext uri="{FF2B5EF4-FFF2-40B4-BE49-F238E27FC236}">
                <a16:creationId xmlns:a16="http://schemas.microsoft.com/office/drawing/2014/main" id="{4F0122E9-9571-F94A-8C6A-B81D79360444}"/>
              </a:ext>
            </a:extLst>
          </p:cNvPr>
          <p:cNvSpPr txBox="1"/>
          <p:nvPr/>
        </p:nvSpPr>
        <p:spPr>
          <a:xfrm>
            <a:off x="2891951" y="4231749"/>
            <a:ext cx="4122099"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1. Flawed relationships between humans and machines</a:t>
            </a:r>
          </a:p>
        </p:txBody>
      </p:sp>
      <p:grpSp>
        <p:nvGrpSpPr>
          <p:cNvPr id="5" name="Group 4">
            <a:extLst>
              <a:ext uri="{FF2B5EF4-FFF2-40B4-BE49-F238E27FC236}">
                <a16:creationId xmlns:a16="http://schemas.microsoft.com/office/drawing/2014/main" id="{12234C6D-999B-3947-B195-0E6CB386B64C}"/>
              </a:ext>
            </a:extLst>
          </p:cNvPr>
          <p:cNvGrpSpPr/>
          <p:nvPr/>
        </p:nvGrpSpPr>
        <p:grpSpPr>
          <a:xfrm>
            <a:off x="1249363" y="1702643"/>
            <a:ext cx="1848898" cy="1487041"/>
            <a:chOff x="1249363" y="1702643"/>
            <a:chExt cx="1848898" cy="1487041"/>
          </a:xfrm>
        </p:grpSpPr>
        <p:sp>
          <p:nvSpPr>
            <p:cNvPr id="14" name="TextBox 13">
              <a:extLst>
                <a:ext uri="{FF2B5EF4-FFF2-40B4-BE49-F238E27FC236}">
                  <a16:creationId xmlns:a16="http://schemas.microsoft.com/office/drawing/2014/main" id="{8F074633-FF59-6543-ABB0-874A4085BEDD}"/>
                </a:ext>
              </a:extLst>
            </p:cNvPr>
            <p:cNvSpPr txBox="1"/>
            <p:nvPr/>
          </p:nvSpPr>
          <p:spPr>
            <a:xfrm>
              <a:off x="1249364" y="1702643"/>
              <a:ext cx="997726"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use</a:t>
              </a:r>
            </a:p>
          </p:txBody>
        </p:sp>
        <p:sp>
          <p:nvSpPr>
            <p:cNvPr id="15" name="TextBox 14">
              <a:extLst>
                <a:ext uri="{FF2B5EF4-FFF2-40B4-BE49-F238E27FC236}">
                  <a16:creationId xmlns:a16="http://schemas.microsoft.com/office/drawing/2014/main" id="{FEF135D1-8E4E-414C-BECB-62526BC637F1}"/>
                </a:ext>
              </a:extLst>
            </p:cNvPr>
            <p:cNvSpPr txBox="1"/>
            <p:nvPr/>
          </p:nvSpPr>
          <p:spPr>
            <a:xfrm>
              <a:off x="1249363" y="2081688"/>
              <a:ext cx="1848898" cy="1107996"/>
            </a:xfrm>
            <a:prstGeom prst="rect">
              <a:avLst/>
            </a:prstGeom>
            <a:noFill/>
          </p:spPr>
          <p:txBody>
            <a:bodyPr wrap="square" rtlCol="0">
              <a:spAutoFit/>
            </a:bodyPr>
            <a:lstStyle/>
            <a:p>
              <a:r>
                <a:rPr lang="en-US" sz="1100" dirty="0">
                  <a:latin typeface="Calibri" panose="020F0502020204030204" pitchFamily="34" charset="0"/>
                  <a:ea typeface="Helvetica Neue" panose="02000503000000020004" pitchFamily="2" charset="0"/>
                  <a:cs typeface="Calibri" panose="020F0502020204030204" pitchFamily="34" charset="0"/>
                </a:rPr>
                <a:t>the voluntary activation or disengagement of automation by human operators</a:t>
              </a:r>
            </a:p>
            <a:p>
              <a:br>
                <a:rPr lang="en-US" sz="1100" dirty="0">
                  <a:latin typeface="Calibri" panose="020F0502020204030204" pitchFamily="34" charset="0"/>
                  <a:ea typeface="Helvetica Neue" panose="02000503000000020004" pitchFamily="2" charset="0"/>
                  <a:cs typeface="Calibri" panose="020F0502020204030204" pitchFamily="34" charset="0"/>
                </a:rPr>
              </a:br>
              <a:endParaRPr lang="en-US" sz="1100" dirty="0">
                <a:latin typeface="Calibri" panose="020F0502020204030204" pitchFamily="34" charset="0"/>
                <a:ea typeface="Helvetica Neue" panose="02000503000000020004" pitchFamily="2" charset="0"/>
                <a:cs typeface="Calibri" panose="020F0502020204030204" pitchFamily="34" charset="0"/>
              </a:endParaRPr>
            </a:p>
          </p:txBody>
        </p:sp>
      </p:grpSp>
      <p:grpSp>
        <p:nvGrpSpPr>
          <p:cNvPr id="4" name="Group 3">
            <a:extLst>
              <a:ext uri="{FF2B5EF4-FFF2-40B4-BE49-F238E27FC236}">
                <a16:creationId xmlns:a16="http://schemas.microsoft.com/office/drawing/2014/main" id="{A6574260-3429-4C42-B8B5-09E2745DA7FE}"/>
              </a:ext>
            </a:extLst>
          </p:cNvPr>
          <p:cNvGrpSpPr/>
          <p:nvPr/>
        </p:nvGrpSpPr>
        <p:grpSpPr>
          <a:xfrm>
            <a:off x="3318871" y="1688602"/>
            <a:ext cx="1848898" cy="1487041"/>
            <a:chOff x="3238936" y="1688602"/>
            <a:chExt cx="1848898" cy="1487041"/>
          </a:xfrm>
        </p:grpSpPr>
        <p:sp>
          <p:nvSpPr>
            <p:cNvPr id="16" name="TextBox 15">
              <a:extLst>
                <a:ext uri="{FF2B5EF4-FFF2-40B4-BE49-F238E27FC236}">
                  <a16:creationId xmlns:a16="http://schemas.microsoft.com/office/drawing/2014/main" id="{DD30B87B-EABD-BA4D-93C4-FA3F5A8F6FEB}"/>
                </a:ext>
              </a:extLst>
            </p:cNvPr>
            <p:cNvSpPr txBox="1"/>
            <p:nvPr/>
          </p:nvSpPr>
          <p:spPr>
            <a:xfrm>
              <a:off x="3238937" y="1688602"/>
              <a:ext cx="997726"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misuse</a:t>
              </a:r>
            </a:p>
          </p:txBody>
        </p:sp>
        <p:sp>
          <p:nvSpPr>
            <p:cNvPr id="17" name="TextBox 16">
              <a:extLst>
                <a:ext uri="{FF2B5EF4-FFF2-40B4-BE49-F238E27FC236}">
                  <a16:creationId xmlns:a16="http://schemas.microsoft.com/office/drawing/2014/main" id="{7DE74C0D-9A61-9F4E-814A-9A9AA2B9F17A}"/>
                </a:ext>
              </a:extLst>
            </p:cNvPr>
            <p:cNvSpPr txBox="1"/>
            <p:nvPr/>
          </p:nvSpPr>
          <p:spPr>
            <a:xfrm>
              <a:off x="3238936" y="2067647"/>
              <a:ext cx="1848898" cy="1107996"/>
            </a:xfrm>
            <a:prstGeom prst="rect">
              <a:avLst/>
            </a:prstGeom>
            <a:no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overreliance on automation, which can result in failures of monitoring or decision biases.</a:t>
              </a:r>
            </a:p>
            <a:p>
              <a:br>
                <a:rPr lang="en-US" sz="1100">
                  <a:latin typeface="Calibri" panose="020F0502020204030204" pitchFamily="34" charset="0"/>
                  <a:ea typeface="Helvetica Neue" panose="02000503000000020004" pitchFamily="2" charset="0"/>
                  <a:cs typeface="Calibri" panose="020F0502020204030204" pitchFamily="34" charset="0"/>
                </a:rPr>
              </a:br>
              <a:endParaRPr lang="en-US" sz="1100">
                <a:latin typeface="Calibri" panose="020F0502020204030204" pitchFamily="34" charset="0"/>
                <a:ea typeface="Helvetica Neue" panose="02000503000000020004" pitchFamily="2" charset="0"/>
                <a:cs typeface="Calibri" panose="020F0502020204030204" pitchFamily="34" charset="0"/>
              </a:endParaRPr>
            </a:p>
          </p:txBody>
        </p:sp>
      </p:grpSp>
      <p:grpSp>
        <p:nvGrpSpPr>
          <p:cNvPr id="3" name="Group 2">
            <a:extLst>
              <a:ext uri="{FF2B5EF4-FFF2-40B4-BE49-F238E27FC236}">
                <a16:creationId xmlns:a16="http://schemas.microsoft.com/office/drawing/2014/main" id="{A3BBC84A-9F6A-1C46-9721-2F5BC46E84E2}"/>
              </a:ext>
            </a:extLst>
          </p:cNvPr>
          <p:cNvGrpSpPr/>
          <p:nvPr/>
        </p:nvGrpSpPr>
        <p:grpSpPr>
          <a:xfrm>
            <a:off x="5388379" y="1673529"/>
            <a:ext cx="1848898" cy="979209"/>
            <a:chOff x="5087833" y="1673529"/>
            <a:chExt cx="1848898" cy="979209"/>
          </a:xfrm>
        </p:grpSpPr>
        <p:sp>
          <p:nvSpPr>
            <p:cNvPr id="18" name="TextBox 17">
              <a:extLst>
                <a:ext uri="{FF2B5EF4-FFF2-40B4-BE49-F238E27FC236}">
                  <a16:creationId xmlns:a16="http://schemas.microsoft.com/office/drawing/2014/main" id="{9DEA021C-2182-4F47-B223-BFC9517AE0FF}"/>
                </a:ext>
              </a:extLst>
            </p:cNvPr>
            <p:cNvSpPr txBox="1"/>
            <p:nvPr/>
          </p:nvSpPr>
          <p:spPr>
            <a:xfrm>
              <a:off x="5087834" y="1673529"/>
              <a:ext cx="997726"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disuse</a:t>
              </a:r>
            </a:p>
          </p:txBody>
        </p:sp>
        <p:sp>
          <p:nvSpPr>
            <p:cNvPr id="19" name="TextBox 18">
              <a:extLst>
                <a:ext uri="{FF2B5EF4-FFF2-40B4-BE49-F238E27FC236}">
                  <a16:creationId xmlns:a16="http://schemas.microsoft.com/office/drawing/2014/main" id="{FE1594B3-DD44-8740-B6AE-3057B154AC51}"/>
                </a:ext>
              </a:extLst>
            </p:cNvPr>
            <p:cNvSpPr txBox="1"/>
            <p:nvPr/>
          </p:nvSpPr>
          <p:spPr>
            <a:xfrm>
              <a:off x="5087833" y="2052574"/>
              <a:ext cx="1848898" cy="600164"/>
            </a:xfrm>
            <a:prstGeom prst="rect">
              <a:avLst/>
            </a:prstGeom>
            <a:no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the neglect or underutilization of automation</a:t>
              </a:r>
            </a:p>
          </p:txBody>
        </p:sp>
      </p:grpSp>
      <p:grpSp>
        <p:nvGrpSpPr>
          <p:cNvPr id="2" name="Group 1">
            <a:extLst>
              <a:ext uri="{FF2B5EF4-FFF2-40B4-BE49-F238E27FC236}">
                <a16:creationId xmlns:a16="http://schemas.microsoft.com/office/drawing/2014/main" id="{6D12FD9B-B78E-9543-9611-E81477B26EE2}"/>
              </a:ext>
            </a:extLst>
          </p:cNvPr>
          <p:cNvGrpSpPr/>
          <p:nvPr/>
        </p:nvGrpSpPr>
        <p:grpSpPr>
          <a:xfrm>
            <a:off x="7457887" y="1688602"/>
            <a:ext cx="1848898" cy="2164149"/>
            <a:chOff x="7457887" y="1688602"/>
            <a:chExt cx="1848898" cy="2164149"/>
          </a:xfrm>
        </p:grpSpPr>
        <p:sp>
          <p:nvSpPr>
            <p:cNvPr id="20" name="TextBox 19">
              <a:extLst>
                <a:ext uri="{FF2B5EF4-FFF2-40B4-BE49-F238E27FC236}">
                  <a16:creationId xmlns:a16="http://schemas.microsoft.com/office/drawing/2014/main" id="{511779EA-F52B-4341-94A5-43A34A1F5095}"/>
                </a:ext>
              </a:extLst>
            </p:cNvPr>
            <p:cNvSpPr txBox="1"/>
            <p:nvPr/>
          </p:nvSpPr>
          <p:spPr>
            <a:xfrm>
              <a:off x="7457887" y="1688602"/>
              <a:ext cx="997726"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abuse</a:t>
              </a:r>
            </a:p>
          </p:txBody>
        </p:sp>
        <p:sp>
          <p:nvSpPr>
            <p:cNvPr id="21" name="TextBox 20">
              <a:extLst>
                <a:ext uri="{FF2B5EF4-FFF2-40B4-BE49-F238E27FC236}">
                  <a16:creationId xmlns:a16="http://schemas.microsoft.com/office/drawing/2014/main" id="{F5500D9C-C626-6B41-A674-FC6CBC12DF68}"/>
                </a:ext>
              </a:extLst>
            </p:cNvPr>
            <p:cNvSpPr txBox="1"/>
            <p:nvPr/>
          </p:nvSpPr>
          <p:spPr>
            <a:xfrm>
              <a:off x="7457887" y="2067647"/>
              <a:ext cx="1848898" cy="1785104"/>
            </a:xfrm>
            <a:prstGeom prst="rect">
              <a:avLst/>
            </a:prstGeom>
            <a:no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or the automation of functions by designers and implementation by managers without due regard for the consequences for human performance, tends to define the operator's roles as by-products of the automation</a:t>
              </a:r>
            </a:p>
            <a:p>
              <a:br>
                <a:rPr lang="en-US" sz="1100">
                  <a:latin typeface="Calibri" panose="020F0502020204030204" pitchFamily="34" charset="0"/>
                  <a:ea typeface="Helvetica Neue" panose="02000503000000020004" pitchFamily="2" charset="0"/>
                  <a:cs typeface="Calibri" panose="020F0502020204030204" pitchFamily="34" charset="0"/>
                </a:rPr>
              </a:br>
              <a:endParaRPr lang="en-US" sz="1100">
                <a:latin typeface="Calibri" panose="020F0502020204030204" pitchFamily="34" charset="0"/>
                <a:ea typeface="Helvetica Neue" panose="02000503000000020004" pitchFamily="2" charset="0"/>
                <a:cs typeface="Calibri" panose="020F0502020204030204" pitchFamily="34" charset="0"/>
              </a:endParaRPr>
            </a:p>
          </p:txBody>
        </p:sp>
      </p:grpSp>
      <p:cxnSp>
        <p:nvCxnSpPr>
          <p:cNvPr id="24" name="Straight Arrow Connector 23">
            <a:extLst>
              <a:ext uri="{FF2B5EF4-FFF2-40B4-BE49-F238E27FC236}">
                <a16:creationId xmlns:a16="http://schemas.microsoft.com/office/drawing/2014/main" id="{EFA83A8C-FEB7-F343-8185-5A586D9A85A1}"/>
              </a:ext>
            </a:extLst>
          </p:cNvPr>
          <p:cNvCxnSpPr>
            <a:cxnSpLocks/>
            <a:stCxn id="23" idx="2"/>
            <a:endCxn id="25" idx="0"/>
          </p:cNvCxnSpPr>
          <p:nvPr/>
        </p:nvCxnSpPr>
        <p:spPr>
          <a:xfrm flipH="1">
            <a:off x="5008853" y="3245208"/>
            <a:ext cx="1" cy="431006"/>
          </a:xfrm>
          <a:prstGeom prst="straightConnector1">
            <a:avLst/>
          </a:prstGeom>
          <a:ln>
            <a:solidFill>
              <a:srgbClr val="299B9C"/>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376407-80C0-1A4C-A40A-AE64BEACF224}"/>
              </a:ext>
            </a:extLst>
          </p:cNvPr>
          <p:cNvSpPr txBox="1"/>
          <p:nvPr/>
        </p:nvSpPr>
        <p:spPr>
          <a:xfrm>
            <a:off x="3995545" y="3676214"/>
            <a:ext cx="2026615"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Areas of concern</a:t>
            </a:r>
          </a:p>
        </p:txBody>
      </p:sp>
    </p:spTree>
    <p:extLst>
      <p:ext uri="{BB962C8B-B14F-4D97-AF65-F5344CB8AC3E}">
        <p14:creationId xmlns:p14="http://schemas.microsoft.com/office/powerpoint/2010/main" val="1163683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58BF7-1CED-3F42-B707-DCAA47EC15C0}"/>
              </a:ext>
            </a:extLst>
          </p:cNvPr>
          <p:cNvSpPr>
            <a:spLocks noGrp="1"/>
          </p:cNvSpPr>
          <p:nvPr>
            <p:ph type="sldNum" sz="quarter" idx="12"/>
          </p:nvPr>
        </p:nvSpPr>
        <p:spPr/>
        <p:txBody>
          <a:bodyPr/>
          <a:lstStyle/>
          <a:p>
            <a:fld id="{3264E244-8929-2D4B-99C9-FA7B886D015F}" type="slidenum">
              <a:rPr lang="en-US" smtClean="0"/>
              <a:t>35</a:t>
            </a:fld>
            <a:endParaRPr lang="en-US"/>
          </a:p>
        </p:txBody>
      </p:sp>
      <p:sp>
        <p:nvSpPr>
          <p:cNvPr id="2" name="Rectangle 1">
            <a:extLst>
              <a:ext uri="{FF2B5EF4-FFF2-40B4-BE49-F238E27FC236}">
                <a16:creationId xmlns:a16="http://schemas.microsoft.com/office/drawing/2014/main" id="{5B0B0450-2A06-E64A-A693-C343DC00AFA4}"/>
              </a:ext>
            </a:extLst>
          </p:cNvPr>
          <p:cNvSpPr/>
          <p:nvPr/>
        </p:nvSpPr>
        <p:spPr>
          <a:xfrm>
            <a:off x="1249363" y="728663"/>
            <a:ext cx="7916862" cy="5400675"/>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310A2D-E2D1-FC4D-B003-0098765FA2A1}"/>
              </a:ext>
            </a:extLst>
          </p:cNvPr>
          <p:cNvSpPr txBox="1"/>
          <p:nvPr/>
        </p:nvSpPr>
        <p:spPr>
          <a:xfrm>
            <a:off x="2897579" y="2628644"/>
            <a:ext cx="5771666" cy="923330"/>
          </a:xfrm>
          <a:prstGeom prst="rect">
            <a:avLst/>
          </a:prstGeom>
          <a:noFill/>
        </p:spPr>
        <p:txBody>
          <a:bodyPr wrap="square" rtlCol="0">
            <a:spAutoFit/>
          </a:bodyPr>
          <a:lstStyle/>
          <a:p>
            <a:pPr algn="r"/>
            <a:r>
              <a:rPr lang="en-US" sz="5400" b="1">
                <a:solidFill>
                  <a:schemeClr val="bg1"/>
                </a:solidFill>
                <a:latin typeface="Calibri" panose="020F0502020204030204" pitchFamily="34" charset="0"/>
                <a:ea typeface="Helvetica Neue" panose="02000503000000020004" pitchFamily="2" charset="0"/>
                <a:cs typeface="Calibri" panose="020F0502020204030204" pitchFamily="34" charset="0"/>
              </a:rPr>
              <a:t>6. The Framework</a:t>
            </a:r>
          </a:p>
        </p:txBody>
      </p:sp>
    </p:spTree>
    <p:extLst>
      <p:ext uri="{BB962C8B-B14F-4D97-AF65-F5344CB8AC3E}">
        <p14:creationId xmlns:p14="http://schemas.microsoft.com/office/powerpoint/2010/main" val="2347302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36</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6.1 Framework for Humanizing collaboration with Autonomous System</a:t>
            </a:r>
          </a:p>
        </p:txBody>
      </p:sp>
      <p:sp>
        <p:nvSpPr>
          <p:cNvPr id="9" name="TextBox 8">
            <a:extLst>
              <a:ext uri="{FF2B5EF4-FFF2-40B4-BE49-F238E27FC236}">
                <a16:creationId xmlns:a16="http://schemas.microsoft.com/office/drawing/2014/main" id="{0395CD7B-90EB-E146-BC7D-B92ED7CEDADB}"/>
              </a:ext>
            </a:extLst>
          </p:cNvPr>
          <p:cNvSpPr txBox="1"/>
          <p:nvPr/>
        </p:nvSpPr>
        <p:spPr>
          <a:xfrm>
            <a:off x="1277306" y="1385565"/>
            <a:ext cx="3703637" cy="5001369"/>
          </a:xfrm>
          <a:prstGeom prst="rect">
            <a:avLst/>
          </a:prstGeom>
          <a:noFill/>
        </p:spPr>
        <p:txBody>
          <a:bodyPr wrap="square" rtlCol="0">
            <a:spAutoFit/>
          </a:bodyPr>
          <a:lstStyle/>
          <a:p>
            <a:r>
              <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rPr>
              <a:t>Based on the understanding from the research on collaboration and aligning with the business domains of Siemens, a framework is proposed to humanize collaboration with Autonomous Systems.</a:t>
            </a:r>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framework focuses on Dyadic collaboration i.e. between 2 parties. The pillars of the framework work in tandem i.e. There are different ways to approach/design for these factors which will result in different collaboration styles in different situations. Different domains/business will demand different ways to approach these factors with different prioritization. However, the way the first pillar is approached will affect what factors and parameter of other pillars are applicable and how to approach them. It might also happen that certain domains demand more focus to certain pillars more than other. This approach hasn’t been explored in the scope of current project</a:t>
            </a:r>
          </a:p>
          <a:p>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best way to approach the framework to humanize collaboration in a domain – </a:t>
            </a:r>
          </a:p>
          <a:p>
            <a:pPr marL="228600" indent="-228600">
              <a:buAutoNum type="arabicParen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Select a business domain</a:t>
            </a:r>
          </a:p>
          <a:p>
            <a:pPr marL="228600" indent="-228600">
              <a:buAutoNum type="arabicParen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Based on the domain, prioritize the pillar that need to be worked upon first.</a:t>
            </a:r>
          </a:p>
          <a:p>
            <a:pPr marL="228600" indent="-228600">
              <a:buAutoNum type="arabicParen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Based on the domain, each pillar will be approached differently, which will affect the decision to choose the next pillar and what all parameter are to be considered.</a:t>
            </a:r>
          </a:p>
          <a:p>
            <a:pPr marL="228600" indent="-228600">
              <a:buAutoNum type="arabicParen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Iteratively moving on all 9 pillars will create a collaboration style that is unique to the domain and the use case for which it is deployed.</a:t>
            </a:r>
          </a:p>
        </p:txBody>
      </p:sp>
      <p:sp>
        <p:nvSpPr>
          <p:cNvPr id="12" name="Rectangle 11">
            <a:extLst>
              <a:ext uri="{FF2B5EF4-FFF2-40B4-BE49-F238E27FC236}">
                <a16:creationId xmlns:a16="http://schemas.microsoft.com/office/drawing/2014/main" id="{AC1B7CE7-0C17-4643-A766-A8AC7CBB2064}"/>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F1976D5-56F9-3341-8BD9-94BFE2344A33}"/>
              </a:ext>
            </a:extLst>
          </p:cNvPr>
          <p:cNvGrpSpPr/>
          <p:nvPr/>
        </p:nvGrpSpPr>
        <p:grpSpPr>
          <a:xfrm>
            <a:off x="5571379" y="1421189"/>
            <a:ext cx="1406154" cy="4852290"/>
            <a:chOff x="5478781" y="1305442"/>
            <a:chExt cx="1406154" cy="4852290"/>
          </a:xfrm>
        </p:grpSpPr>
        <p:sp>
          <p:nvSpPr>
            <p:cNvPr id="2" name="Oval 1">
              <a:extLst>
                <a:ext uri="{FF2B5EF4-FFF2-40B4-BE49-F238E27FC236}">
                  <a16:creationId xmlns:a16="http://schemas.microsoft.com/office/drawing/2014/main" id="{EC18F355-B5E1-784B-881B-DD716EC63094}"/>
                </a:ext>
              </a:extLst>
            </p:cNvPr>
            <p:cNvSpPr/>
            <p:nvPr/>
          </p:nvSpPr>
          <p:spPr>
            <a:xfrm>
              <a:off x="5759844" y="1701478"/>
              <a:ext cx="763929" cy="763929"/>
            </a:xfrm>
            <a:prstGeom prst="ellipse">
              <a:avLst/>
            </a:prstGeom>
            <a:solidFill>
              <a:srgbClr val="F6A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3DBF5E9-AF76-DC4D-9D0C-D4BE8537BEBF}"/>
                </a:ext>
              </a:extLst>
            </p:cNvPr>
            <p:cNvSpPr/>
            <p:nvPr/>
          </p:nvSpPr>
          <p:spPr>
            <a:xfrm>
              <a:off x="5590572" y="1305442"/>
              <a:ext cx="1145894" cy="4447176"/>
            </a:xfrm>
            <a:prstGeom prst="roundRect">
              <a:avLst/>
            </a:prstGeom>
            <a:noFill/>
            <a:ln>
              <a:solidFill>
                <a:srgbClr val="009A9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909822-145E-594F-B070-ACF266F23527}"/>
                </a:ext>
              </a:extLst>
            </p:cNvPr>
            <p:cNvSpPr/>
            <p:nvPr/>
          </p:nvSpPr>
          <p:spPr>
            <a:xfrm>
              <a:off x="5768147" y="1439868"/>
              <a:ext cx="747320" cy="261610"/>
            </a:xfrm>
            <a:prstGeom prst="rect">
              <a:avLst/>
            </a:prstGeom>
          </p:spPr>
          <p:txBody>
            <a:bodyPr wrap="none">
              <a:spAutoFit/>
            </a:bodyPr>
            <a:lstStyle/>
            <a:p>
              <a:r>
                <a:rPr lang="en-US" sz="1100" b="1"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Domain 1</a:t>
              </a:r>
              <a:endParaRPr lang="en-US" b="1" dirty="0"/>
            </a:p>
          </p:txBody>
        </p:sp>
        <p:sp>
          <p:nvSpPr>
            <p:cNvPr id="17" name="Oval 16">
              <a:extLst>
                <a:ext uri="{FF2B5EF4-FFF2-40B4-BE49-F238E27FC236}">
                  <a16:creationId xmlns:a16="http://schemas.microsoft.com/office/drawing/2014/main" id="{93E84FC5-C6F0-AF48-9C1F-27E3F9425722}"/>
                </a:ext>
              </a:extLst>
            </p:cNvPr>
            <p:cNvSpPr/>
            <p:nvPr/>
          </p:nvSpPr>
          <p:spPr>
            <a:xfrm>
              <a:off x="5759844" y="2086336"/>
              <a:ext cx="763929" cy="763929"/>
            </a:xfrm>
            <a:prstGeom prst="ellipse">
              <a:avLst/>
            </a:prstGeom>
            <a:solidFill>
              <a:srgbClr val="EA80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1F4B260-503F-794C-9006-091E0ADDECE8}"/>
                </a:ext>
              </a:extLst>
            </p:cNvPr>
            <p:cNvSpPr/>
            <p:nvPr/>
          </p:nvSpPr>
          <p:spPr>
            <a:xfrm>
              <a:off x="5759844" y="2471194"/>
              <a:ext cx="763929" cy="763929"/>
            </a:xfrm>
            <a:prstGeom prst="ellipse">
              <a:avLst/>
            </a:prstGeom>
            <a:solidFill>
              <a:srgbClr val="C88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397BEA1-CDD4-B847-A7A2-B69C66E56A70}"/>
                </a:ext>
              </a:extLst>
            </p:cNvPr>
            <p:cNvSpPr/>
            <p:nvPr/>
          </p:nvSpPr>
          <p:spPr>
            <a:xfrm>
              <a:off x="5759844" y="2856052"/>
              <a:ext cx="763929" cy="763929"/>
            </a:xfrm>
            <a:prstGeom prst="ellipse">
              <a:avLst/>
            </a:prstGeom>
            <a:solidFill>
              <a:srgbClr val="9EA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7C752CC-BFA0-0C4B-BCD7-A5F46BD5DE5A}"/>
                </a:ext>
              </a:extLst>
            </p:cNvPr>
            <p:cNvSpPr/>
            <p:nvPr/>
          </p:nvSpPr>
          <p:spPr>
            <a:xfrm>
              <a:off x="5759844" y="3240910"/>
              <a:ext cx="763929" cy="763929"/>
            </a:xfrm>
            <a:prstGeom prst="ellipse">
              <a:avLst/>
            </a:prstGeom>
            <a:solidFill>
              <a:srgbClr val="FBE4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13EE3C3-1DF5-E34D-8C1A-A21E153458E4}"/>
                </a:ext>
              </a:extLst>
            </p:cNvPr>
            <p:cNvSpPr/>
            <p:nvPr/>
          </p:nvSpPr>
          <p:spPr>
            <a:xfrm>
              <a:off x="5759844" y="3625768"/>
              <a:ext cx="763929" cy="763929"/>
            </a:xfrm>
            <a:prstGeom prst="ellipse">
              <a:avLst/>
            </a:prstGeom>
            <a:solidFill>
              <a:srgbClr val="E6F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BF08E3B-5E17-3B43-8E85-019EBD9A8F15}"/>
                </a:ext>
              </a:extLst>
            </p:cNvPr>
            <p:cNvSpPr/>
            <p:nvPr/>
          </p:nvSpPr>
          <p:spPr>
            <a:xfrm>
              <a:off x="5759844" y="4010626"/>
              <a:ext cx="763929" cy="763929"/>
            </a:xfrm>
            <a:prstGeom prst="ellipse">
              <a:avLst/>
            </a:prstGeom>
            <a:solidFill>
              <a:srgbClr val="88E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E279AE-C2A4-9047-A6D5-23681ADC4313}"/>
                </a:ext>
              </a:extLst>
            </p:cNvPr>
            <p:cNvSpPr/>
            <p:nvPr/>
          </p:nvSpPr>
          <p:spPr>
            <a:xfrm>
              <a:off x="5759844" y="4395484"/>
              <a:ext cx="763929" cy="763929"/>
            </a:xfrm>
            <a:prstGeom prst="ellipse">
              <a:avLst/>
            </a:prstGeom>
            <a:solidFill>
              <a:srgbClr val="94C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2E167EA-D433-3B42-98F4-AD5C5DAE8F35}"/>
                </a:ext>
              </a:extLst>
            </p:cNvPr>
            <p:cNvSpPr/>
            <p:nvPr/>
          </p:nvSpPr>
          <p:spPr>
            <a:xfrm>
              <a:off x="5759844" y="4780344"/>
              <a:ext cx="763929" cy="763929"/>
            </a:xfrm>
            <a:prstGeom prst="ellipse">
              <a:avLst/>
            </a:prstGeom>
            <a:solidFill>
              <a:srgbClr val="83D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4F1374-B6A8-8245-B2FD-8F9406437185}"/>
                </a:ext>
              </a:extLst>
            </p:cNvPr>
            <p:cNvSpPr/>
            <p:nvPr/>
          </p:nvSpPr>
          <p:spPr>
            <a:xfrm>
              <a:off x="5478781" y="5896122"/>
              <a:ext cx="1406154" cy="261610"/>
            </a:xfrm>
            <a:prstGeom prst="rect">
              <a:avLst/>
            </a:prstGeom>
          </p:spPr>
          <p:txBody>
            <a:bodyPr wrap="none">
              <a:spAutoFit/>
            </a:bodyPr>
            <a:lstStyle/>
            <a:p>
              <a:r>
                <a:rPr lang="en-US" sz="1100" b="1"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Collaboration Style 1</a:t>
              </a:r>
              <a:endParaRPr lang="en-US" b="1" dirty="0"/>
            </a:p>
          </p:txBody>
        </p:sp>
      </p:grpSp>
      <p:sp>
        <p:nvSpPr>
          <p:cNvPr id="41" name="Rounded Rectangle 40">
            <a:extLst>
              <a:ext uri="{FF2B5EF4-FFF2-40B4-BE49-F238E27FC236}">
                <a16:creationId xmlns:a16="http://schemas.microsoft.com/office/drawing/2014/main" id="{3AFDE241-72D3-AE48-9514-4F1F53DAAFCB}"/>
              </a:ext>
            </a:extLst>
          </p:cNvPr>
          <p:cNvSpPr/>
          <p:nvPr/>
        </p:nvSpPr>
        <p:spPr>
          <a:xfrm>
            <a:off x="7483034" y="1421189"/>
            <a:ext cx="1145894" cy="4447176"/>
          </a:xfrm>
          <a:prstGeom prst="roundRect">
            <a:avLst/>
          </a:prstGeom>
          <a:noFill/>
          <a:ln>
            <a:solidFill>
              <a:srgbClr val="009A9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EE5EA6D-07AD-1E43-93F0-1206D1AC08EF}"/>
              </a:ext>
            </a:extLst>
          </p:cNvPr>
          <p:cNvSpPr/>
          <p:nvPr/>
        </p:nvSpPr>
        <p:spPr>
          <a:xfrm>
            <a:off x="7660609" y="1555615"/>
            <a:ext cx="747320" cy="261610"/>
          </a:xfrm>
          <a:prstGeom prst="rect">
            <a:avLst/>
          </a:prstGeom>
        </p:spPr>
        <p:txBody>
          <a:bodyPr wrap="none">
            <a:spAutoFit/>
          </a:bodyPr>
          <a:lstStyle/>
          <a:p>
            <a:r>
              <a:rPr lang="en-US" sz="1100" b="1"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Domain 2</a:t>
            </a:r>
            <a:endParaRPr lang="en-US" b="1" dirty="0"/>
          </a:p>
        </p:txBody>
      </p:sp>
      <p:sp>
        <p:nvSpPr>
          <p:cNvPr id="48" name="Oval 47">
            <a:extLst>
              <a:ext uri="{FF2B5EF4-FFF2-40B4-BE49-F238E27FC236}">
                <a16:creationId xmlns:a16="http://schemas.microsoft.com/office/drawing/2014/main" id="{41D63DB6-790F-544D-AFDD-BC7772FC8A3B}"/>
              </a:ext>
            </a:extLst>
          </p:cNvPr>
          <p:cNvSpPr/>
          <p:nvPr/>
        </p:nvSpPr>
        <p:spPr>
          <a:xfrm>
            <a:off x="7654303" y="1828800"/>
            <a:ext cx="763929" cy="763929"/>
          </a:xfrm>
          <a:prstGeom prst="ellipse">
            <a:avLst/>
          </a:prstGeom>
          <a:solidFill>
            <a:srgbClr val="88E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45C9E24-4162-974F-BD38-F01CC61CFFD5}"/>
              </a:ext>
            </a:extLst>
          </p:cNvPr>
          <p:cNvSpPr/>
          <p:nvPr/>
        </p:nvSpPr>
        <p:spPr>
          <a:xfrm>
            <a:off x="7654303" y="2212921"/>
            <a:ext cx="763929" cy="763929"/>
          </a:xfrm>
          <a:prstGeom prst="ellipse">
            <a:avLst/>
          </a:prstGeom>
          <a:solidFill>
            <a:srgbClr val="94C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23A434-6DFB-0E48-9D4B-166A15E7AD61}"/>
              </a:ext>
            </a:extLst>
          </p:cNvPr>
          <p:cNvSpPr/>
          <p:nvPr/>
        </p:nvSpPr>
        <p:spPr>
          <a:xfrm>
            <a:off x="7654303" y="2597042"/>
            <a:ext cx="763929" cy="763929"/>
          </a:xfrm>
          <a:prstGeom prst="ellipse">
            <a:avLst/>
          </a:prstGeom>
          <a:solidFill>
            <a:srgbClr val="83D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59BE10B-C095-D44B-AF38-C76A3D08E1C2}"/>
              </a:ext>
            </a:extLst>
          </p:cNvPr>
          <p:cNvSpPr/>
          <p:nvPr/>
        </p:nvSpPr>
        <p:spPr>
          <a:xfrm>
            <a:off x="7371243" y="6011869"/>
            <a:ext cx="1406154" cy="261610"/>
          </a:xfrm>
          <a:prstGeom prst="rect">
            <a:avLst/>
          </a:prstGeom>
        </p:spPr>
        <p:txBody>
          <a:bodyPr wrap="none">
            <a:spAutoFit/>
          </a:bodyPr>
          <a:lstStyle/>
          <a:p>
            <a:r>
              <a:rPr lang="en-US" sz="1100" b="1"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Collaboration Style 2</a:t>
            </a:r>
            <a:endParaRPr lang="en-US" b="1" dirty="0"/>
          </a:p>
        </p:txBody>
      </p:sp>
      <p:sp>
        <p:nvSpPr>
          <p:cNvPr id="65" name="Oval 64">
            <a:extLst>
              <a:ext uri="{FF2B5EF4-FFF2-40B4-BE49-F238E27FC236}">
                <a16:creationId xmlns:a16="http://schemas.microsoft.com/office/drawing/2014/main" id="{E2A7E7ED-27F3-4444-B0ED-A4A0DF69CBFA}"/>
              </a:ext>
            </a:extLst>
          </p:cNvPr>
          <p:cNvSpPr/>
          <p:nvPr/>
        </p:nvSpPr>
        <p:spPr>
          <a:xfrm>
            <a:off x="7654303" y="2981163"/>
            <a:ext cx="763929" cy="763929"/>
          </a:xfrm>
          <a:prstGeom prst="ellipse">
            <a:avLst/>
          </a:prstGeom>
          <a:solidFill>
            <a:srgbClr val="F6A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1E415B8-59DD-D94B-AF00-591440465011}"/>
              </a:ext>
            </a:extLst>
          </p:cNvPr>
          <p:cNvSpPr/>
          <p:nvPr/>
        </p:nvSpPr>
        <p:spPr>
          <a:xfrm>
            <a:off x="7654303" y="3365284"/>
            <a:ext cx="763929" cy="763929"/>
          </a:xfrm>
          <a:prstGeom prst="ellipse">
            <a:avLst/>
          </a:prstGeom>
          <a:solidFill>
            <a:srgbClr val="E6F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F099E20-1217-6B42-9DED-BB8C677AA1C1}"/>
              </a:ext>
            </a:extLst>
          </p:cNvPr>
          <p:cNvSpPr/>
          <p:nvPr/>
        </p:nvSpPr>
        <p:spPr>
          <a:xfrm>
            <a:off x="7654303" y="3749405"/>
            <a:ext cx="763929" cy="763929"/>
          </a:xfrm>
          <a:prstGeom prst="ellipse">
            <a:avLst/>
          </a:prstGeom>
          <a:solidFill>
            <a:srgbClr val="9EA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2C20869-9FE5-B44B-9E4A-C556DFC8D0A8}"/>
              </a:ext>
            </a:extLst>
          </p:cNvPr>
          <p:cNvSpPr/>
          <p:nvPr/>
        </p:nvSpPr>
        <p:spPr>
          <a:xfrm>
            <a:off x="7654303" y="4133526"/>
            <a:ext cx="763929" cy="763929"/>
          </a:xfrm>
          <a:prstGeom prst="ellipse">
            <a:avLst/>
          </a:prstGeom>
          <a:solidFill>
            <a:srgbClr val="FBE4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9AB2052-0420-D64F-BB2B-D9E65594A570}"/>
              </a:ext>
            </a:extLst>
          </p:cNvPr>
          <p:cNvSpPr/>
          <p:nvPr/>
        </p:nvSpPr>
        <p:spPr>
          <a:xfrm>
            <a:off x="7654303" y="4517647"/>
            <a:ext cx="763929" cy="763929"/>
          </a:xfrm>
          <a:prstGeom prst="ellipse">
            <a:avLst/>
          </a:prstGeom>
          <a:solidFill>
            <a:srgbClr val="C88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233B717-AC50-D24A-BBFD-1320AECB5396}"/>
              </a:ext>
            </a:extLst>
          </p:cNvPr>
          <p:cNvSpPr/>
          <p:nvPr/>
        </p:nvSpPr>
        <p:spPr>
          <a:xfrm>
            <a:off x="7654303" y="4901767"/>
            <a:ext cx="763929" cy="763929"/>
          </a:xfrm>
          <a:prstGeom prst="ellipse">
            <a:avLst/>
          </a:prstGeom>
          <a:solidFill>
            <a:srgbClr val="EA80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443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58BF7-1CED-3F42-B707-DCAA47EC15C0}"/>
              </a:ext>
            </a:extLst>
          </p:cNvPr>
          <p:cNvSpPr>
            <a:spLocks noGrp="1"/>
          </p:cNvSpPr>
          <p:nvPr>
            <p:ph type="sldNum" sz="quarter" idx="12"/>
          </p:nvPr>
        </p:nvSpPr>
        <p:spPr/>
        <p:txBody>
          <a:bodyPr/>
          <a:lstStyle/>
          <a:p>
            <a:fld id="{3264E244-8929-2D4B-99C9-FA7B886D015F}" type="slidenum">
              <a:rPr lang="en-US" smtClean="0"/>
              <a:t>37</a:t>
            </a:fld>
            <a:endParaRPr lang="en-US"/>
          </a:p>
        </p:txBody>
      </p:sp>
      <p:pic>
        <p:nvPicPr>
          <p:cNvPr id="11" name="Picture 10">
            <a:extLst>
              <a:ext uri="{FF2B5EF4-FFF2-40B4-BE49-F238E27FC236}">
                <a16:creationId xmlns:a16="http://schemas.microsoft.com/office/drawing/2014/main" id="{3D87E4EF-3DCD-0741-B42B-1471FB356566}"/>
              </a:ext>
            </a:extLst>
          </p:cNvPr>
          <p:cNvPicPr>
            <a:picLocks noChangeAspect="1"/>
          </p:cNvPicPr>
          <p:nvPr/>
        </p:nvPicPr>
        <p:blipFill rotWithShape="1">
          <a:blip r:embed="rId2"/>
          <a:srcRect l="3461" t="2667" r="1208"/>
          <a:stretch/>
        </p:blipFill>
        <p:spPr>
          <a:xfrm>
            <a:off x="434589" y="205942"/>
            <a:ext cx="9052312" cy="6161636"/>
          </a:xfrm>
          <a:prstGeom prst="rect">
            <a:avLst/>
          </a:prstGeom>
        </p:spPr>
      </p:pic>
      <p:sp>
        <p:nvSpPr>
          <p:cNvPr id="14" name="TextBox 13">
            <a:extLst>
              <a:ext uri="{FF2B5EF4-FFF2-40B4-BE49-F238E27FC236}">
                <a16:creationId xmlns:a16="http://schemas.microsoft.com/office/drawing/2014/main" id="{02CE671C-6FD4-7148-81E6-03A5AE5AE311}"/>
              </a:ext>
            </a:extLst>
          </p:cNvPr>
          <p:cNvSpPr txBox="1"/>
          <p:nvPr/>
        </p:nvSpPr>
        <p:spPr>
          <a:xfrm>
            <a:off x="2467591" y="6178552"/>
            <a:ext cx="4970818"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1. Framework for Humanizing collaboration with Autonomous System</a:t>
            </a:r>
          </a:p>
        </p:txBody>
      </p:sp>
    </p:spTree>
    <p:extLst>
      <p:ext uri="{BB962C8B-B14F-4D97-AF65-F5344CB8AC3E}">
        <p14:creationId xmlns:p14="http://schemas.microsoft.com/office/powerpoint/2010/main" val="2940681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38</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6.3.1 Pillars of the Framework ~ </a:t>
            </a:r>
            <a:r>
              <a:rPr lang="en-US" sz="1400" b="1">
                <a:solidFill>
                  <a:srgbClr val="299B9C"/>
                </a:solidFill>
                <a:latin typeface="Calibri" panose="020F0502020204030204" pitchFamily="34" charset="0"/>
                <a:ea typeface="Helvetica Neue" panose="02000503000000020004" pitchFamily="2" charset="0"/>
                <a:cs typeface="Calibri" panose="020F0502020204030204" pitchFamily="34" charset="0"/>
              </a:rPr>
              <a:t>Efficient</a:t>
            </a:r>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Resource Management</a:t>
            </a:r>
          </a:p>
        </p:txBody>
      </p:sp>
      <p:sp>
        <p:nvSpPr>
          <p:cNvPr id="11" name="Rectangle 10">
            <a:extLst>
              <a:ext uri="{FF2B5EF4-FFF2-40B4-BE49-F238E27FC236}">
                <a16:creationId xmlns:a16="http://schemas.microsoft.com/office/drawing/2014/main" id="{E81A1159-9AD0-044C-B457-BD0111C6D94B}"/>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917C68-1022-8241-8D3A-89ACA274791A}"/>
              </a:ext>
            </a:extLst>
          </p:cNvPr>
          <p:cNvPicPr>
            <a:picLocks noChangeAspect="1"/>
          </p:cNvPicPr>
          <p:nvPr/>
        </p:nvPicPr>
        <p:blipFill>
          <a:blip r:embed="rId2"/>
          <a:stretch>
            <a:fillRect/>
          </a:stretch>
        </p:blipFill>
        <p:spPr>
          <a:xfrm>
            <a:off x="586493" y="1234220"/>
            <a:ext cx="9039828" cy="4823884"/>
          </a:xfrm>
          <a:prstGeom prst="rect">
            <a:avLst/>
          </a:prstGeom>
        </p:spPr>
      </p:pic>
    </p:spTree>
    <p:extLst>
      <p:ext uri="{BB962C8B-B14F-4D97-AF65-F5344CB8AC3E}">
        <p14:creationId xmlns:p14="http://schemas.microsoft.com/office/powerpoint/2010/main" val="3752005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39</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6.3.2 Pillars of the Framework ~ </a:t>
            </a:r>
            <a:r>
              <a:rPr lang="en-US" sz="14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Smart</a:t>
            </a:r>
            <a:r>
              <a:rPr lang="en-US" sz="14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Planning</a:t>
            </a:r>
          </a:p>
        </p:txBody>
      </p:sp>
      <p:sp>
        <p:nvSpPr>
          <p:cNvPr id="11" name="Rectangle 10">
            <a:extLst>
              <a:ext uri="{FF2B5EF4-FFF2-40B4-BE49-F238E27FC236}">
                <a16:creationId xmlns:a16="http://schemas.microsoft.com/office/drawing/2014/main" id="{69837A48-C47E-4A4B-A80F-8C2669738197}"/>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DB4E23B-A7F8-8A42-A3BA-8CBDC7BFF9A8}"/>
              </a:ext>
            </a:extLst>
          </p:cNvPr>
          <p:cNvPicPr>
            <a:picLocks noChangeAspect="1"/>
          </p:cNvPicPr>
          <p:nvPr/>
        </p:nvPicPr>
        <p:blipFill>
          <a:blip r:embed="rId2"/>
          <a:stretch>
            <a:fillRect/>
          </a:stretch>
        </p:blipFill>
        <p:spPr>
          <a:xfrm>
            <a:off x="821802" y="1180575"/>
            <a:ext cx="8576841" cy="4942918"/>
          </a:xfrm>
          <a:prstGeom prst="rect">
            <a:avLst/>
          </a:prstGeom>
        </p:spPr>
      </p:pic>
    </p:spTree>
    <p:extLst>
      <p:ext uri="{BB962C8B-B14F-4D97-AF65-F5344CB8AC3E}">
        <p14:creationId xmlns:p14="http://schemas.microsoft.com/office/powerpoint/2010/main" val="2861141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4</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1.5 Plan</a:t>
            </a:r>
          </a:p>
        </p:txBody>
      </p:sp>
      <p:sp>
        <p:nvSpPr>
          <p:cNvPr id="11" name="Rectangle 10">
            <a:extLst>
              <a:ext uri="{FF2B5EF4-FFF2-40B4-BE49-F238E27FC236}">
                <a16:creationId xmlns:a16="http://schemas.microsoft.com/office/drawing/2014/main" id="{A9099614-74EE-974C-A2EF-74D88AF6782D}"/>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F9CCC5D-0AC1-F247-B30D-F46163E18FF1}"/>
              </a:ext>
            </a:extLst>
          </p:cNvPr>
          <p:cNvCxnSpPr>
            <a:cxnSpLocks/>
          </p:cNvCxnSpPr>
          <p:nvPr/>
        </p:nvCxnSpPr>
        <p:spPr>
          <a:xfrm>
            <a:off x="1366411" y="2383632"/>
            <a:ext cx="7636913" cy="0"/>
          </a:xfrm>
          <a:prstGeom prst="straightConnector1">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2354FB-A5D2-E44F-A4BB-8A12A913E13D}"/>
              </a:ext>
            </a:extLst>
          </p:cNvPr>
          <p:cNvSpPr txBox="1"/>
          <p:nvPr/>
        </p:nvSpPr>
        <p:spPr>
          <a:xfrm>
            <a:off x="2274160" y="5292122"/>
            <a:ext cx="932491"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Phase 1</a:t>
            </a:r>
          </a:p>
        </p:txBody>
      </p:sp>
      <p:sp>
        <p:nvSpPr>
          <p:cNvPr id="21" name="TextBox 20">
            <a:extLst>
              <a:ext uri="{FF2B5EF4-FFF2-40B4-BE49-F238E27FC236}">
                <a16:creationId xmlns:a16="http://schemas.microsoft.com/office/drawing/2014/main" id="{515CA3AC-E509-C34B-8171-039DCF174DD6}"/>
              </a:ext>
            </a:extLst>
          </p:cNvPr>
          <p:cNvSpPr txBox="1"/>
          <p:nvPr/>
        </p:nvSpPr>
        <p:spPr>
          <a:xfrm>
            <a:off x="2962289" y="5875964"/>
            <a:ext cx="4122099"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1. Project Plan &amp; Structure</a:t>
            </a:r>
          </a:p>
        </p:txBody>
      </p:sp>
      <p:sp>
        <p:nvSpPr>
          <p:cNvPr id="22" name="TextBox 21">
            <a:extLst>
              <a:ext uri="{FF2B5EF4-FFF2-40B4-BE49-F238E27FC236}">
                <a16:creationId xmlns:a16="http://schemas.microsoft.com/office/drawing/2014/main" id="{F5D94DC7-8CF5-B047-89D8-0171C18732E8}"/>
              </a:ext>
            </a:extLst>
          </p:cNvPr>
          <p:cNvSpPr txBox="1"/>
          <p:nvPr/>
        </p:nvSpPr>
        <p:spPr>
          <a:xfrm>
            <a:off x="6564807" y="5292122"/>
            <a:ext cx="932491"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Phase 2</a:t>
            </a:r>
          </a:p>
        </p:txBody>
      </p:sp>
      <p:sp>
        <p:nvSpPr>
          <p:cNvPr id="4" name="Right Brace 3">
            <a:extLst>
              <a:ext uri="{FF2B5EF4-FFF2-40B4-BE49-F238E27FC236}">
                <a16:creationId xmlns:a16="http://schemas.microsoft.com/office/drawing/2014/main" id="{64E53F05-AE99-5B46-A92D-E1CBE9F69303}"/>
              </a:ext>
            </a:extLst>
          </p:cNvPr>
          <p:cNvSpPr/>
          <p:nvPr/>
        </p:nvSpPr>
        <p:spPr>
          <a:xfrm rot="5400000">
            <a:off x="2725548" y="3337569"/>
            <a:ext cx="261608" cy="3079373"/>
          </a:xfrm>
          <a:prstGeom prst="rightBrace">
            <a:avLst>
              <a:gd name="adj1" fmla="val 108199"/>
              <a:gd name="adj2" fmla="val 50000"/>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C42B1E7D-25CC-474B-8BA6-6F86559F7DB3}"/>
              </a:ext>
            </a:extLst>
          </p:cNvPr>
          <p:cNvSpPr txBox="1"/>
          <p:nvPr/>
        </p:nvSpPr>
        <p:spPr>
          <a:xfrm>
            <a:off x="1157826" y="2003416"/>
            <a:ext cx="932491"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Discover</a:t>
            </a:r>
          </a:p>
        </p:txBody>
      </p:sp>
      <p:sp>
        <p:nvSpPr>
          <p:cNvPr id="25" name="TextBox 24">
            <a:extLst>
              <a:ext uri="{FF2B5EF4-FFF2-40B4-BE49-F238E27FC236}">
                <a16:creationId xmlns:a16="http://schemas.microsoft.com/office/drawing/2014/main" id="{9E13C586-D4E6-7347-9A52-6AD0E5015BCD}"/>
              </a:ext>
            </a:extLst>
          </p:cNvPr>
          <p:cNvSpPr txBox="1"/>
          <p:nvPr/>
        </p:nvSpPr>
        <p:spPr>
          <a:xfrm>
            <a:off x="2310687" y="2003416"/>
            <a:ext cx="932491"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Analysis</a:t>
            </a:r>
          </a:p>
        </p:txBody>
      </p:sp>
      <p:sp>
        <p:nvSpPr>
          <p:cNvPr id="26" name="TextBox 25">
            <a:extLst>
              <a:ext uri="{FF2B5EF4-FFF2-40B4-BE49-F238E27FC236}">
                <a16:creationId xmlns:a16="http://schemas.microsoft.com/office/drawing/2014/main" id="{46E422F9-E244-C549-ABED-FB59B3B5E81E}"/>
              </a:ext>
            </a:extLst>
          </p:cNvPr>
          <p:cNvSpPr txBox="1"/>
          <p:nvPr/>
        </p:nvSpPr>
        <p:spPr>
          <a:xfrm>
            <a:off x="3463548" y="2003416"/>
            <a:ext cx="932491"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Identify</a:t>
            </a:r>
          </a:p>
        </p:txBody>
      </p:sp>
      <p:sp>
        <p:nvSpPr>
          <p:cNvPr id="27" name="TextBox 26">
            <a:extLst>
              <a:ext uri="{FF2B5EF4-FFF2-40B4-BE49-F238E27FC236}">
                <a16:creationId xmlns:a16="http://schemas.microsoft.com/office/drawing/2014/main" id="{3EDD02BE-0142-BB49-9EAA-F3CE9D7BFC95}"/>
              </a:ext>
            </a:extLst>
          </p:cNvPr>
          <p:cNvSpPr txBox="1"/>
          <p:nvPr/>
        </p:nvSpPr>
        <p:spPr>
          <a:xfrm>
            <a:off x="4616409" y="2003416"/>
            <a:ext cx="932491"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Define</a:t>
            </a:r>
          </a:p>
        </p:txBody>
      </p:sp>
      <p:sp>
        <p:nvSpPr>
          <p:cNvPr id="28" name="TextBox 27">
            <a:extLst>
              <a:ext uri="{FF2B5EF4-FFF2-40B4-BE49-F238E27FC236}">
                <a16:creationId xmlns:a16="http://schemas.microsoft.com/office/drawing/2014/main" id="{795C92AB-A85F-7443-AC0E-108677CD5938}"/>
              </a:ext>
            </a:extLst>
          </p:cNvPr>
          <p:cNvSpPr txBox="1"/>
          <p:nvPr/>
        </p:nvSpPr>
        <p:spPr>
          <a:xfrm>
            <a:off x="5769270" y="2003416"/>
            <a:ext cx="932491"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Research</a:t>
            </a:r>
          </a:p>
        </p:txBody>
      </p:sp>
      <p:sp>
        <p:nvSpPr>
          <p:cNvPr id="29" name="TextBox 28">
            <a:extLst>
              <a:ext uri="{FF2B5EF4-FFF2-40B4-BE49-F238E27FC236}">
                <a16:creationId xmlns:a16="http://schemas.microsoft.com/office/drawing/2014/main" id="{5B8CB1DA-E02F-8445-B30B-FE676A2D08B7}"/>
              </a:ext>
            </a:extLst>
          </p:cNvPr>
          <p:cNvSpPr txBox="1"/>
          <p:nvPr/>
        </p:nvSpPr>
        <p:spPr>
          <a:xfrm>
            <a:off x="6922131" y="2003416"/>
            <a:ext cx="932491"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Design</a:t>
            </a:r>
          </a:p>
        </p:txBody>
      </p:sp>
      <p:sp>
        <p:nvSpPr>
          <p:cNvPr id="30" name="TextBox 29">
            <a:extLst>
              <a:ext uri="{FF2B5EF4-FFF2-40B4-BE49-F238E27FC236}">
                <a16:creationId xmlns:a16="http://schemas.microsoft.com/office/drawing/2014/main" id="{21BE513E-53C0-DE4B-9068-69D2D85DF3E0}"/>
              </a:ext>
            </a:extLst>
          </p:cNvPr>
          <p:cNvSpPr txBox="1"/>
          <p:nvPr/>
        </p:nvSpPr>
        <p:spPr>
          <a:xfrm>
            <a:off x="8074993" y="2003416"/>
            <a:ext cx="932491"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Deploy</a:t>
            </a:r>
          </a:p>
        </p:txBody>
      </p:sp>
      <p:sp>
        <p:nvSpPr>
          <p:cNvPr id="31" name="Right Brace 30">
            <a:extLst>
              <a:ext uri="{FF2B5EF4-FFF2-40B4-BE49-F238E27FC236}">
                <a16:creationId xmlns:a16="http://schemas.microsoft.com/office/drawing/2014/main" id="{AD0A4F0C-D353-FA44-92DB-5A0FC77EEA3E}"/>
              </a:ext>
            </a:extLst>
          </p:cNvPr>
          <p:cNvSpPr/>
          <p:nvPr/>
        </p:nvSpPr>
        <p:spPr>
          <a:xfrm rot="5400000">
            <a:off x="6734746" y="2739482"/>
            <a:ext cx="261608" cy="4275548"/>
          </a:xfrm>
          <a:prstGeom prst="rightBrace">
            <a:avLst>
              <a:gd name="adj1" fmla="val 108199"/>
              <a:gd name="adj2" fmla="val 50000"/>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9460332F-84A4-0544-AA6B-4B97E3F0F701}"/>
              </a:ext>
            </a:extLst>
          </p:cNvPr>
          <p:cNvSpPr txBox="1"/>
          <p:nvPr/>
        </p:nvSpPr>
        <p:spPr>
          <a:xfrm>
            <a:off x="1157826" y="2383632"/>
            <a:ext cx="932491" cy="1692771"/>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Understand the domain landscape. Undertake primary and secondary research to fully examine available knowledge, theories and ways of the emerging technology (overall and Siemens’s business specific)</a:t>
            </a:r>
          </a:p>
        </p:txBody>
      </p:sp>
      <p:sp>
        <p:nvSpPr>
          <p:cNvPr id="33" name="TextBox 32">
            <a:extLst>
              <a:ext uri="{FF2B5EF4-FFF2-40B4-BE49-F238E27FC236}">
                <a16:creationId xmlns:a16="http://schemas.microsoft.com/office/drawing/2014/main" id="{B2F1CA65-D32B-2C48-A2C1-B8D6420F3903}"/>
              </a:ext>
            </a:extLst>
          </p:cNvPr>
          <p:cNvSpPr txBox="1"/>
          <p:nvPr/>
        </p:nvSpPr>
        <p:spPr>
          <a:xfrm>
            <a:off x="2315298" y="2383632"/>
            <a:ext cx="932491" cy="1200329"/>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Analyze research finding to understanding problem areas, opportunities and possible design intervention and identify possible design objectives.</a:t>
            </a:r>
          </a:p>
        </p:txBody>
      </p:sp>
      <p:sp>
        <p:nvSpPr>
          <p:cNvPr id="34" name="TextBox 33">
            <a:extLst>
              <a:ext uri="{FF2B5EF4-FFF2-40B4-BE49-F238E27FC236}">
                <a16:creationId xmlns:a16="http://schemas.microsoft.com/office/drawing/2014/main" id="{DDBEAEE2-26DE-2C42-9723-EF0B72A6E67D}"/>
              </a:ext>
            </a:extLst>
          </p:cNvPr>
          <p:cNvSpPr txBox="1"/>
          <p:nvPr/>
        </p:nvSpPr>
        <p:spPr>
          <a:xfrm>
            <a:off x="3472770" y="2383632"/>
            <a:ext cx="932491" cy="954107"/>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Identify the objective for advancing into future Research by establishing the importance of this design direction.</a:t>
            </a:r>
          </a:p>
        </p:txBody>
      </p:sp>
      <p:sp>
        <p:nvSpPr>
          <p:cNvPr id="23" name="TextBox 22">
            <a:extLst>
              <a:ext uri="{FF2B5EF4-FFF2-40B4-BE49-F238E27FC236}">
                <a16:creationId xmlns:a16="http://schemas.microsoft.com/office/drawing/2014/main" id="{2FC21804-F9D5-184D-B511-9FEF54E709B9}"/>
              </a:ext>
            </a:extLst>
          </p:cNvPr>
          <p:cNvSpPr txBox="1"/>
          <p:nvPr/>
        </p:nvSpPr>
        <p:spPr>
          <a:xfrm>
            <a:off x="4630242" y="2383632"/>
            <a:ext cx="932491" cy="707886"/>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Define the new design brief i.e., goal and objective for further research </a:t>
            </a:r>
          </a:p>
        </p:txBody>
      </p:sp>
      <p:sp>
        <p:nvSpPr>
          <p:cNvPr id="35" name="TextBox 34">
            <a:extLst>
              <a:ext uri="{FF2B5EF4-FFF2-40B4-BE49-F238E27FC236}">
                <a16:creationId xmlns:a16="http://schemas.microsoft.com/office/drawing/2014/main" id="{2F2F2E93-6159-FE45-8D06-42EBCF626D93}"/>
              </a:ext>
            </a:extLst>
          </p:cNvPr>
          <p:cNvSpPr txBox="1"/>
          <p:nvPr/>
        </p:nvSpPr>
        <p:spPr>
          <a:xfrm>
            <a:off x="5787714" y="2383632"/>
            <a:ext cx="932491" cy="954107"/>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Undertake secondary and Primary study for the redefined brief to understand the domain and identify solutions</a:t>
            </a:r>
          </a:p>
        </p:txBody>
      </p:sp>
      <p:sp>
        <p:nvSpPr>
          <p:cNvPr id="36" name="TextBox 35">
            <a:extLst>
              <a:ext uri="{FF2B5EF4-FFF2-40B4-BE49-F238E27FC236}">
                <a16:creationId xmlns:a16="http://schemas.microsoft.com/office/drawing/2014/main" id="{A8956843-98D1-FC49-A941-C2451FE2B07B}"/>
              </a:ext>
            </a:extLst>
          </p:cNvPr>
          <p:cNvSpPr txBox="1"/>
          <p:nvPr/>
        </p:nvSpPr>
        <p:spPr>
          <a:xfrm>
            <a:off x="6945186" y="2383632"/>
            <a:ext cx="932491" cy="954107"/>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Design a framework using top-down approach that can be scaled across business vertical of Siemens</a:t>
            </a:r>
          </a:p>
        </p:txBody>
      </p:sp>
      <p:sp>
        <p:nvSpPr>
          <p:cNvPr id="37" name="TextBox 36">
            <a:extLst>
              <a:ext uri="{FF2B5EF4-FFF2-40B4-BE49-F238E27FC236}">
                <a16:creationId xmlns:a16="http://schemas.microsoft.com/office/drawing/2014/main" id="{A31654E8-6CAB-9642-BEE4-5EA9D3EFC949}"/>
              </a:ext>
            </a:extLst>
          </p:cNvPr>
          <p:cNvSpPr txBox="1"/>
          <p:nvPr/>
        </p:nvSpPr>
        <p:spPr>
          <a:xfrm>
            <a:off x="8102657" y="2383632"/>
            <a:ext cx="932491" cy="954107"/>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Illustrate the deployment of the framework to various use cases and personas via short concept creation</a:t>
            </a:r>
          </a:p>
        </p:txBody>
      </p:sp>
    </p:spTree>
    <p:extLst>
      <p:ext uri="{BB962C8B-B14F-4D97-AF65-F5344CB8AC3E}">
        <p14:creationId xmlns:p14="http://schemas.microsoft.com/office/powerpoint/2010/main" val="2407718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40</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6.3.3 Pillars of the Framework ~ </a:t>
            </a:r>
            <a:r>
              <a:rPr lang="en-US" sz="1400" b="1">
                <a:solidFill>
                  <a:srgbClr val="299B9C"/>
                </a:solidFill>
                <a:latin typeface="Calibri" panose="020F0502020204030204" pitchFamily="34" charset="0"/>
                <a:ea typeface="Helvetica Neue" panose="02000503000000020004" pitchFamily="2" charset="0"/>
                <a:cs typeface="Calibri" panose="020F0502020204030204" pitchFamily="34" charset="0"/>
              </a:rPr>
              <a:t>Effective</a:t>
            </a:r>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Communication</a:t>
            </a:r>
          </a:p>
        </p:txBody>
      </p:sp>
      <p:sp>
        <p:nvSpPr>
          <p:cNvPr id="11" name="Rectangle 10">
            <a:extLst>
              <a:ext uri="{FF2B5EF4-FFF2-40B4-BE49-F238E27FC236}">
                <a16:creationId xmlns:a16="http://schemas.microsoft.com/office/drawing/2014/main" id="{69CD340E-E904-B64A-9178-123597ECDEAB}"/>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183FA5-7E3D-7F41-994B-16EC93DC8635}"/>
              </a:ext>
            </a:extLst>
          </p:cNvPr>
          <p:cNvPicPr>
            <a:picLocks noChangeAspect="1"/>
          </p:cNvPicPr>
          <p:nvPr/>
        </p:nvPicPr>
        <p:blipFill>
          <a:blip r:embed="rId2"/>
          <a:stretch>
            <a:fillRect/>
          </a:stretch>
        </p:blipFill>
        <p:spPr>
          <a:xfrm>
            <a:off x="0" y="1862547"/>
            <a:ext cx="9906000" cy="3132905"/>
          </a:xfrm>
          <a:prstGeom prst="rect">
            <a:avLst/>
          </a:prstGeom>
        </p:spPr>
      </p:pic>
    </p:spTree>
    <p:extLst>
      <p:ext uri="{BB962C8B-B14F-4D97-AF65-F5344CB8AC3E}">
        <p14:creationId xmlns:p14="http://schemas.microsoft.com/office/powerpoint/2010/main" val="2645297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41</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6.3.3 Pillars of the Framework ~ </a:t>
            </a:r>
            <a:r>
              <a:rPr lang="en-US" sz="14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Facilitating</a:t>
            </a:r>
            <a:r>
              <a:rPr lang="en-US" sz="14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Interface</a:t>
            </a:r>
          </a:p>
        </p:txBody>
      </p:sp>
      <p:sp>
        <p:nvSpPr>
          <p:cNvPr id="11" name="Rectangle 10">
            <a:extLst>
              <a:ext uri="{FF2B5EF4-FFF2-40B4-BE49-F238E27FC236}">
                <a16:creationId xmlns:a16="http://schemas.microsoft.com/office/drawing/2014/main" id="{69CD340E-E904-B64A-9178-123597ECDEAB}"/>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8C619DE-D709-7F43-BB9D-CAB2DD0F5153}"/>
              </a:ext>
            </a:extLst>
          </p:cNvPr>
          <p:cNvPicPr>
            <a:picLocks noChangeAspect="1"/>
          </p:cNvPicPr>
          <p:nvPr/>
        </p:nvPicPr>
        <p:blipFill>
          <a:blip r:embed="rId2"/>
          <a:stretch>
            <a:fillRect/>
          </a:stretch>
        </p:blipFill>
        <p:spPr>
          <a:xfrm>
            <a:off x="0" y="0"/>
            <a:ext cx="9906000" cy="6858000"/>
          </a:xfrm>
          <a:prstGeom prst="rect">
            <a:avLst/>
          </a:prstGeom>
        </p:spPr>
      </p:pic>
      <p:pic>
        <p:nvPicPr>
          <p:cNvPr id="4" name="Picture 3">
            <a:extLst>
              <a:ext uri="{FF2B5EF4-FFF2-40B4-BE49-F238E27FC236}">
                <a16:creationId xmlns:a16="http://schemas.microsoft.com/office/drawing/2014/main" id="{25668C44-1E3F-C541-B8AB-5CA40E65705C}"/>
              </a:ext>
            </a:extLst>
          </p:cNvPr>
          <p:cNvPicPr>
            <a:picLocks noChangeAspect="1"/>
          </p:cNvPicPr>
          <p:nvPr/>
        </p:nvPicPr>
        <p:blipFill>
          <a:blip r:embed="rId3"/>
          <a:stretch>
            <a:fillRect/>
          </a:stretch>
        </p:blipFill>
        <p:spPr>
          <a:xfrm>
            <a:off x="0" y="1333004"/>
            <a:ext cx="9906000" cy="4191992"/>
          </a:xfrm>
          <a:prstGeom prst="rect">
            <a:avLst/>
          </a:prstGeom>
        </p:spPr>
      </p:pic>
    </p:spTree>
    <p:extLst>
      <p:ext uri="{BB962C8B-B14F-4D97-AF65-F5344CB8AC3E}">
        <p14:creationId xmlns:p14="http://schemas.microsoft.com/office/powerpoint/2010/main" val="101974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42</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6.3.4 Pillars of the Framework ~ </a:t>
            </a:r>
            <a:r>
              <a:rPr lang="en-US" sz="1400" b="1">
                <a:solidFill>
                  <a:srgbClr val="299B9C"/>
                </a:solidFill>
                <a:latin typeface="Calibri" panose="020F0502020204030204" pitchFamily="34" charset="0"/>
                <a:ea typeface="Helvetica Neue" panose="02000503000000020004" pitchFamily="2" charset="0"/>
                <a:cs typeface="Calibri" panose="020F0502020204030204" pitchFamily="34" charset="0"/>
              </a:rPr>
              <a:t>Establishing</a:t>
            </a:r>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Relationship/Partnership</a:t>
            </a:r>
          </a:p>
        </p:txBody>
      </p:sp>
      <p:sp>
        <p:nvSpPr>
          <p:cNvPr id="11" name="Rectangle 10">
            <a:extLst>
              <a:ext uri="{FF2B5EF4-FFF2-40B4-BE49-F238E27FC236}">
                <a16:creationId xmlns:a16="http://schemas.microsoft.com/office/drawing/2014/main" id="{0F7F3CAD-36BD-1941-A722-192FE08D081D}"/>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7A5257-FF68-6143-B93E-6B02DC609748}"/>
              </a:ext>
            </a:extLst>
          </p:cNvPr>
          <p:cNvPicPr>
            <a:picLocks noChangeAspect="1"/>
          </p:cNvPicPr>
          <p:nvPr/>
        </p:nvPicPr>
        <p:blipFill>
          <a:blip r:embed="rId2"/>
          <a:stretch>
            <a:fillRect/>
          </a:stretch>
        </p:blipFill>
        <p:spPr>
          <a:xfrm>
            <a:off x="0" y="1572762"/>
            <a:ext cx="9906000" cy="3712475"/>
          </a:xfrm>
          <a:prstGeom prst="rect">
            <a:avLst/>
          </a:prstGeom>
        </p:spPr>
      </p:pic>
    </p:spTree>
    <p:extLst>
      <p:ext uri="{BB962C8B-B14F-4D97-AF65-F5344CB8AC3E}">
        <p14:creationId xmlns:p14="http://schemas.microsoft.com/office/powerpoint/2010/main" val="4270777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43</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6.3.5 Pillars of the Framework ~ </a:t>
            </a:r>
            <a:r>
              <a:rPr lang="en-US" sz="1400" b="1">
                <a:solidFill>
                  <a:srgbClr val="299B9C"/>
                </a:solidFill>
                <a:latin typeface="Calibri" panose="020F0502020204030204" pitchFamily="34" charset="0"/>
                <a:ea typeface="Helvetica Neue" panose="02000503000000020004" pitchFamily="2" charset="0"/>
                <a:cs typeface="Calibri" panose="020F0502020204030204" pitchFamily="34" charset="0"/>
              </a:rPr>
              <a:t>Conducive</a:t>
            </a:r>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Environment</a:t>
            </a:r>
          </a:p>
        </p:txBody>
      </p:sp>
      <p:sp>
        <p:nvSpPr>
          <p:cNvPr id="11" name="Rectangle 10">
            <a:extLst>
              <a:ext uri="{FF2B5EF4-FFF2-40B4-BE49-F238E27FC236}">
                <a16:creationId xmlns:a16="http://schemas.microsoft.com/office/drawing/2014/main" id="{A3B0933E-EBFA-6044-9469-FF9C02303D0B}"/>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54507A-75AD-7D4A-A951-DC17D9F4DA53}"/>
              </a:ext>
            </a:extLst>
          </p:cNvPr>
          <p:cNvPicPr>
            <a:picLocks noChangeAspect="1"/>
          </p:cNvPicPr>
          <p:nvPr/>
        </p:nvPicPr>
        <p:blipFill>
          <a:blip r:embed="rId2"/>
          <a:stretch>
            <a:fillRect/>
          </a:stretch>
        </p:blipFill>
        <p:spPr>
          <a:xfrm>
            <a:off x="0" y="1322440"/>
            <a:ext cx="9906000" cy="4213119"/>
          </a:xfrm>
          <a:prstGeom prst="rect">
            <a:avLst/>
          </a:prstGeom>
        </p:spPr>
      </p:pic>
    </p:spTree>
    <p:extLst>
      <p:ext uri="{BB962C8B-B14F-4D97-AF65-F5344CB8AC3E}">
        <p14:creationId xmlns:p14="http://schemas.microsoft.com/office/powerpoint/2010/main" val="37514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44</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6.3.6 Pillars of the Framework ~ </a:t>
            </a:r>
            <a:r>
              <a:rPr lang="en-US" sz="1400" b="1">
                <a:solidFill>
                  <a:srgbClr val="299B9C"/>
                </a:solidFill>
                <a:latin typeface="Calibri" panose="020F0502020204030204" pitchFamily="34" charset="0"/>
                <a:ea typeface="Helvetica Neue" panose="02000503000000020004" pitchFamily="2" charset="0"/>
                <a:cs typeface="Calibri" panose="020F0502020204030204" pitchFamily="34" charset="0"/>
              </a:rPr>
              <a:t>Prepping</a:t>
            </a:r>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Machines</a:t>
            </a:r>
          </a:p>
        </p:txBody>
      </p:sp>
      <p:sp>
        <p:nvSpPr>
          <p:cNvPr id="11" name="Rectangle 10">
            <a:extLst>
              <a:ext uri="{FF2B5EF4-FFF2-40B4-BE49-F238E27FC236}">
                <a16:creationId xmlns:a16="http://schemas.microsoft.com/office/drawing/2014/main" id="{DC3038E8-409E-D247-B75F-114512A3112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546EB47-8BFE-CA44-9265-D5D3FBB5A4AB}"/>
              </a:ext>
            </a:extLst>
          </p:cNvPr>
          <p:cNvPicPr>
            <a:picLocks noChangeAspect="1"/>
          </p:cNvPicPr>
          <p:nvPr/>
        </p:nvPicPr>
        <p:blipFill>
          <a:blip r:embed="rId2"/>
          <a:stretch>
            <a:fillRect/>
          </a:stretch>
        </p:blipFill>
        <p:spPr>
          <a:xfrm>
            <a:off x="0" y="1067168"/>
            <a:ext cx="9906000" cy="4723663"/>
          </a:xfrm>
          <a:prstGeom prst="rect">
            <a:avLst/>
          </a:prstGeom>
        </p:spPr>
      </p:pic>
    </p:spTree>
    <p:extLst>
      <p:ext uri="{BB962C8B-B14F-4D97-AF65-F5344CB8AC3E}">
        <p14:creationId xmlns:p14="http://schemas.microsoft.com/office/powerpoint/2010/main" val="1421637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45</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400110"/>
          </a:xfrm>
          <a:prstGeom prst="rect">
            <a:avLst/>
          </a:prstGeom>
          <a:noFill/>
        </p:spPr>
        <p:txBody>
          <a:bodyPr wrap="square" rtlCol="0">
            <a:spAutoFit/>
          </a:bodyPr>
          <a:lstStyle/>
          <a:p>
            <a:r>
              <a:rPr lang="en-US" sz="20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6.3.7 Pillars of the Framework ~ </a:t>
            </a:r>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Prepping</a:t>
            </a:r>
            <a:r>
              <a:rPr lang="en-US" sz="20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Humans</a:t>
            </a:r>
          </a:p>
        </p:txBody>
      </p:sp>
      <p:sp>
        <p:nvSpPr>
          <p:cNvPr id="15" name="TextBox 14">
            <a:extLst>
              <a:ext uri="{FF2B5EF4-FFF2-40B4-BE49-F238E27FC236}">
                <a16:creationId xmlns:a16="http://schemas.microsoft.com/office/drawing/2014/main" id="{B6591D33-5617-754A-9C5F-B204B1FA0303}"/>
              </a:ext>
            </a:extLst>
          </p:cNvPr>
          <p:cNvSpPr txBox="1"/>
          <p:nvPr/>
        </p:nvSpPr>
        <p:spPr>
          <a:xfrm>
            <a:off x="5462588" y="1385565"/>
            <a:ext cx="3703637" cy="1277273"/>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How to approach the framework</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what qualities of humans and AS are strong which can be combined as a successful </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concotion</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of a successful collaboration</a:t>
            </a:r>
          </a:p>
          <a:p>
            <a:endPar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7" name="TextBox 6">
            <a:extLst>
              <a:ext uri="{FF2B5EF4-FFF2-40B4-BE49-F238E27FC236}">
                <a16:creationId xmlns:a16="http://schemas.microsoft.com/office/drawing/2014/main" id="{A36532AA-3806-F64F-9A95-4B28AF832A51}"/>
              </a:ext>
            </a:extLst>
          </p:cNvPr>
          <p:cNvSpPr txBox="1"/>
          <p:nvPr/>
        </p:nvSpPr>
        <p:spPr>
          <a:xfrm>
            <a:off x="1249363" y="1385565"/>
            <a:ext cx="3690772" cy="707886"/>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How will they collaborate with AS?</a:t>
            </a:r>
          </a:p>
        </p:txBody>
      </p:sp>
      <p:sp>
        <p:nvSpPr>
          <p:cNvPr id="9" name="TextBox 8">
            <a:extLst>
              <a:ext uri="{FF2B5EF4-FFF2-40B4-BE49-F238E27FC236}">
                <a16:creationId xmlns:a16="http://schemas.microsoft.com/office/drawing/2014/main" id="{0395CD7B-90EB-E146-BC7D-B92ED7CEDADB}"/>
              </a:ext>
            </a:extLst>
          </p:cNvPr>
          <p:cNvSpPr txBox="1"/>
          <p:nvPr/>
        </p:nvSpPr>
        <p:spPr>
          <a:xfrm>
            <a:off x="1249363" y="2392489"/>
            <a:ext cx="3703637" cy="1615827"/>
          </a:xfrm>
          <a:prstGeom prst="rect">
            <a:avLst/>
          </a:prstGeom>
          <a:noFill/>
        </p:spPr>
        <p:txBody>
          <a:bodyPr wrap="square" rtlCol="0">
            <a:spAutoFit/>
          </a:bodyPr>
          <a:lstStyle/>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Based on Siemens business, a framework is proposed to humanize collaboration with Autonomous Systems.</a:t>
            </a:r>
          </a:p>
          <a:p>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framework focuses on Dyadic collaboration i.e. between 2 parties.</a:t>
            </a: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Different ways to approach/design </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fro</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these factors will result in different collaboration styles in different situations.</a:t>
            </a: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Different situations will demand different ways to approach these factors for efficient results</a:t>
            </a:r>
          </a:p>
        </p:txBody>
      </p:sp>
      <p:sp>
        <p:nvSpPr>
          <p:cNvPr id="10" name="TextBox 9">
            <a:extLst>
              <a:ext uri="{FF2B5EF4-FFF2-40B4-BE49-F238E27FC236}">
                <a16:creationId xmlns:a16="http://schemas.microsoft.com/office/drawing/2014/main" id="{2CEE9955-DE5E-EE41-A204-A3203FD47772}"/>
              </a:ext>
            </a:extLst>
          </p:cNvPr>
          <p:cNvSpPr txBox="1"/>
          <p:nvPr/>
        </p:nvSpPr>
        <p:spPr>
          <a:xfrm>
            <a:off x="1249363" y="2108348"/>
            <a:ext cx="3690772" cy="430887"/>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Media equation</a:t>
            </a:r>
          </a:p>
          <a:p>
            <a:endPar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pic>
        <p:nvPicPr>
          <p:cNvPr id="3" name="Picture 2">
            <a:extLst>
              <a:ext uri="{FF2B5EF4-FFF2-40B4-BE49-F238E27FC236}">
                <a16:creationId xmlns:a16="http://schemas.microsoft.com/office/drawing/2014/main" id="{B8F43494-4956-604C-9E7E-19322D12206B}"/>
              </a:ext>
            </a:extLst>
          </p:cNvPr>
          <p:cNvPicPr>
            <a:picLocks noChangeAspect="1"/>
          </p:cNvPicPr>
          <p:nvPr/>
        </p:nvPicPr>
        <p:blipFill>
          <a:blip r:embed="rId2"/>
          <a:stretch>
            <a:fillRect/>
          </a:stretch>
        </p:blipFill>
        <p:spPr>
          <a:xfrm>
            <a:off x="885465" y="1422562"/>
            <a:ext cx="7915635" cy="3206588"/>
          </a:xfrm>
          <a:prstGeom prst="rect">
            <a:avLst/>
          </a:prstGeom>
        </p:spPr>
      </p:pic>
      <p:sp>
        <p:nvSpPr>
          <p:cNvPr id="11" name="Rectangle 10">
            <a:extLst>
              <a:ext uri="{FF2B5EF4-FFF2-40B4-BE49-F238E27FC236}">
                <a16:creationId xmlns:a16="http://schemas.microsoft.com/office/drawing/2014/main" id="{66D44762-633B-9843-A1DE-6BB7EB1759E5}"/>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814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46</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6.3.8 Pillars of the Framework ~ </a:t>
            </a:r>
            <a:r>
              <a:rPr lang="en-US" sz="1400" b="1">
                <a:solidFill>
                  <a:srgbClr val="299B9C"/>
                </a:solidFill>
                <a:latin typeface="Calibri" panose="020F0502020204030204" pitchFamily="34" charset="0"/>
                <a:ea typeface="Helvetica Neue" panose="02000503000000020004" pitchFamily="2" charset="0"/>
                <a:cs typeface="Calibri" panose="020F0502020204030204" pitchFamily="34" charset="0"/>
              </a:rPr>
              <a:t>Sharing</a:t>
            </a:r>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Control</a:t>
            </a:r>
          </a:p>
        </p:txBody>
      </p:sp>
      <p:sp>
        <p:nvSpPr>
          <p:cNvPr id="15" name="TextBox 14">
            <a:extLst>
              <a:ext uri="{FF2B5EF4-FFF2-40B4-BE49-F238E27FC236}">
                <a16:creationId xmlns:a16="http://schemas.microsoft.com/office/drawing/2014/main" id="{B6591D33-5617-754A-9C5F-B204B1FA0303}"/>
              </a:ext>
            </a:extLst>
          </p:cNvPr>
          <p:cNvSpPr txBox="1"/>
          <p:nvPr/>
        </p:nvSpPr>
        <p:spPr>
          <a:xfrm>
            <a:off x="5462588" y="1385565"/>
            <a:ext cx="3703637" cy="1277273"/>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How to approach the framework</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what qualities of humans and AS are strong which can be combined as a successful </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concotion</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of a successful collaboration</a:t>
            </a:r>
          </a:p>
          <a:p>
            <a:endPar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7" name="TextBox 6">
            <a:extLst>
              <a:ext uri="{FF2B5EF4-FFF2-40B4-BE49-F238E27FC236}">
                <a16:creationId xmlns:a16="http://schemas.microsoft.com/office/drawing/2014/main" id="{A36532AA-3806-F64F-9A95-4B28AF832A51}"/>
              </a:ext>
            </a:extLst>
          </p:cNvPr>
          <p:cNvSpPr txBox="1"/>
          <p:nvPr/>
        </p:nvSpPr>
        <p:spPr>
          <a:xfrm>
            <a:off x="1249363" y="1385565"/>
            <a:ext cx="3690772" cy="707886"/>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How will they collaborate with AS?</a:t>
            </a:r>
          </a:p>
        </p:txBody>
      </p:sp>
      <p:sp>
        <p:nvSpPr>
          <p:cNvPr id="9" name="TextBox 8">
            <a:extLst>
              <a:ext uri="{FF2B5EF4-FFF2-40B4-BE49-F238E27FC236}">
                <a16:creationId xmlns:a16="http://schemas.microsoft.com/office/drawing/2014/main" id="{0395CD7B-90EB-E146-BC7D-B92ED7CEDADB}"/>
              </a:ext>
            </a:extLst>
          </p:cNvPr>
          <p:cNvSpPr txBox="1"/>
          <p:nvPr/>
        </p:nvSpPr>
        <p:spPr>
          <a:xfrm>
            <a:off x="1249363" y="2392489"/>
            <a:ext cx="3703637" cy="1615827"/>
          </a:xfrm>
          <a:prstGeom prst="rect">
            <a:avLst/>
          </a:prstGeom>
          <a:noFill/>
        </p:spPr>
        <p:txBody>
          <a:bodyPr wrap="square" rtlCol="0">
            <a:spAutoFit/>
          </a:bodyPr>
          <a:lstStyle/>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Based on Siemens business, a framework is proposed to humanize collaboration with Autonomous Systems.</a:t>
            </a:r>
          </a:p>
          <a:p>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framework focuses on Dyadic collaboration i.e. between 2 parties.</a:t>
            </a: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Different ways to approach/design </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fro</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these factors will result in different collaboration styles in different situations.</a:t>
            </a: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Different situations will demand different ways to approach these factors for efficient results</a:t>
            </a:r>
          </a:p>
        </p:txBody>
      </p:sp>
      <p:sp>
        <p:nvSpPr>
          <p:cNvPr id="10" name="TextBox 9">
            <a:extLst>
              <a:ext uri="{FF2B5EF4-FFF2-40B4-BE49-F238E27FC236}">
                <a16:creationId xmlns:a16="http://schemas.microsoft.com/office/drawing/2014/main" id="{2CEE9955-DE5E-EE41-A204-A3203FD47772}"/>
              </a:ext>
            </a:extLst>
          </p:cNvPr>
          <p:cNvSpPr txBox="1"/>
          <p:nvPr/>
        </p:nvSpPr>
        <p:spPr>
          <a:xfrm>
            <a:off x="1249363" y="2108348"/>
            <a:ext cx="3690772" cy="430887"/>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Media equation</a:t>
            </a:r>
          </a:p>
          <a:p>
            <a:endPar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pic>
        <p:nvPicPr>
          <p:cNvPr id="12" name="Picture 11">
            <a:extLst>
              <a:ext uri="{FF2B5EF4-FFF2-40B4-BE49-F238E27FC236}">
                <a16:creationId xmlns:a16="http://schemas.microsoft.com/office/drawing/2014/main" id="{2A65BDF3-6716-E94C-8B0B-241E832477E8}"/>
              </a:ext>
            </a:extLst>
          </p:cNvPr>
          <p:cNvPicPr>
            <a:picLocks noChangeAspect="1"/>
          </p:cNvPicPr>
          <p:nvPr/>
        </p:nvPicPr>
        <p:blipFill>
          <a:blip r:embed="rId2"/>
          <a:stretch>
            <a:fillRect/>
          </a:stretch>
        </p:blipFill>
        <p:spPr>
          <a:xfrm>
            <a:off x="1249363" y="1281029"/>
            <a:ext cx="7975600" cy="4599909"/>
          </a:xfrm>
          <a:prstGeom prst="rect">
            <a:avLst/>
          </a:prstGeom>
        </p:spPr>
      </p:pic>
      <p:sp>
        <p:nvSpPr>
          <p:cNvPr id="14" name="Rectangle 13">
            <a:extLst>
              <a:ext uri="{FF2B5EF4-FFF2-40B4-BE49-F238E27FC236}">
                <a16:creationId xmlns:a16="http://schemas.microsoft.com/office/drawing/2014/main" id="{945429F6-3A2E-684A-AF9B-7F57DEA6842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57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58BF7-1CED-3F42-B707-DCAA47EC15C0}"/>
              </a:ext>
            </a:extLst>
          </p:cNvPr>
          <p:cNvSpPr>
            <a:spLocks noGrp="1"/>
          </p:cNvSpPr>
          <p:nvPr>
            <p:ph type="sldNum" sz="quarter" idx="12"/>
          </p:nvPr>
        </p:nvSpPr>
        <p:spPr/>
        <p:txBody>
          <a:bodyPr/>
          <a:lstStyle/>
          <a:p>
            <a:fld id="{3264E244-8929-2D4B-99C9-FA7B886D015F}" type="slidenum">
              <a:rPr lang="en-US" smtClean="0"/>
              <a:t>47</a:t>
            </a:fld>
            <a:endParaRPr lang="en-US"/>
          </a:p>
        </p:txBody>
      </p:sp>
      <p:sp>
        <p:nvSpPr>
          <p:cNvPr id="2" name="Rectangle 1">
            <a:extLst>
              <a:ext uri="{FF2B5EF4-FFF2-40B4-BE49-F238E27FC236}">
                <a16:creationId xmlns:a16="http://schemas.microsoft.com/office/drawing/2014/main" id="{5B0B0450-2A06-E64A-A693-C343DC00AFA4}"/>
              </a:ext>
            </a:extLst>
          </p:cNvPr>
          <p:cNvSpPr/>
          <p:nvPr/>
        </p:nvSpPr>
        <p:spPr>
          <a:xfrm>
            <a:off x="1249363" y="728663"/>
            <a:ext cx="7916862" cy="5400675"/>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310A2D-E2D1-FC4D-B003-0098765FA2A1}"/>
              </a:ext>
            </a:extLst>
          </p:cNvPr>
          <p:cNvSpPr txBox="1"/>
          <p:nvPr/>
        </p:nvSpPr>
        <p:spPr>
          <a:xfrm>
            <a:off x="1021976" y="2628644"/>
            <a:ext cx="7647269" cy="923330"/>
          </a:xfrm>
          <a:prstGeom prst="rect">
            <a:avLst/>
          </a:prstGeom>
          <a:noFill/>
        </p:spPr>
        <p:txBody>
          <a:bodyPr wrap="square" rtlCol="0">
            <a:spAutoFit/>
          </a:bodyPr>
          <a:lstStyle/>
          <a:p>
            <a:pPr algn="r"/>
            <a:r>
              <a:rPr lang="en-US" sz="5400" b="1">
                <a:solidFill>
                  <a:schemeClr val="bg1"/>
                </a:solidFill>
                <a:latin typeface="Calibri" panose="020F0502020204030204" pitchFamily="34" charset="0"/>
                <a:ea typeface="Helvetica Neue" panose="02000503000000020004" pitchFamily="2" charset="0"/>
                <a:cs typeface="Calibri" panose="020F0502020204030204" pitchFamily="34" charset="0"/>
              </a:rPr>
              <a:t>6. Focus Areas~ Research</a:t>
            </a:r>
          </a:p>
        </p:txBody>
      </p:sp>
    </p:spTree>
    <p:extLst>
      <p:ext uri="{BB962C8B-B14F-4D97-AF65-F5344CB8AC3E}">
        <p14:creationId xmlns:p14="http://schemas.microsoft.com/office/powerpoint/2010/main" val="1652625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48</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6.4 Narrowing the scope ~ Defining the areas of focus</a:t>
            </a:r>
          </a:p>
        </p:txBody>
      </p:sp>
      <p:sp>
        <p:nvSpPr>
          <p:cNvPr id="13" name="Rectangle 12">
            <a:extLst>
              <a:ext uri="{FF2B5EF4-FFF2-40B4-BE49-F238E27FC236}">
                <a16:creationId xmlns:a16="http://schemas.microsoft.com/office/drawing/2014/main" id="{65BC8DD9-B628-214D-8944-E7C12A642C1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75AD68F-51D9-E846-A304-255D131D23DE}"/>
              </a:ext>
            </a:extLst>
          </p:cNvPr>
          <p:cNvGrpSpPr/>
          <p:nvPr/>
        </p:nvGrpSpPr>
        <p:grpSpPr>
          <a:xfrm>
            <a:off x="1249363" y="1633195"/>
            <a:ext cx="3501107" cy="1487041"/>
            <a:chOff x="1249363" y="1702643"/>
            <a:chExt cx="2442961" cy="1487041"/>
          </a:xfrm>
        </p:grpSpPr>
        <p:sp>
          <p:nvSpPr>
            <p:cNvPr id="12" name="TextBox 11">
              <a:extLst>
                <a:ext uri="{FF2B5EF4-FFF2-40B4-BE49-F238E27FC236}">
                  <a16:creationId xmlns:a16="http://schemas.microsoft.com/office/drawing/2014/main" id="{3269F915-CBDC-2C4C-A4A1-9D944709CE03}"/>
                </a:ext>
              </a:extLst>
            </p:cNvPr>
            <p:cNvSpPr txBox="1"/>
            <p:nvPr/>
          </p:nvSpPr>
          <p:spPr>
            <a:xfrm>
              <a:off x="1249364" y="1702643"/>
              <a:ext cx="2442960" cy="400110"/>
            </a:xfrm>
            <a:prstGeom prst="rect">
              <a:avLst/>
            </a:prstGeom>
            <a:noFill/>
          </p:spPr>
          <p:txBody>
            <a:bodyPr wrap="square" rtlCol="0">
              <a:spAutoFit/>
            </a:bodyPr>
            <a:lstStyle/>
            <a:p>
              <a:r>
                <a:rPr lang="en-US" sz="20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Domain of focus</a:t>
              </a:r>
            </a:p>
          </p:txBody>
        </p:sp>
        <p:sp>
          <p:nvSpPr>
            <p:cNvPr id="15" name="TextBox 14">
              <a:extLst>
                <a:ext uri="{FF2B5EF4-FFF2-40B4-BE49-F238E27FC236}">
                  <a16:creationId xmlns:a16="http://schemas.microsoft.com/office/drawing/2014/main" id="{AD380610-7C40-394F-92D2-D63BD7CDCA38}"/>
                </a:ext>
              </a:extLst>
            </p:cNvPr>
            <p:cNvSpPr txBox="1"/>
            <p:nvPr/>
          </p:nvSpPr>
          <p:spPr>
            <a:xfrm>
              <a:off x="1249363" y="2081688"/>
              <a:ext cx="1848898" cy="1107996"/>
            </a:xfrm>
            <a:prstGeom prst="rect">
              <a:avLst/>
            </a:prstGeom>
            <a:noFill/>
          </p:spPr>
          <p:txBody>
            <a:bodyPr wrap="square" rtlCol="0">
              <a:spAutoFit/>
            </a:bodyPr>
            <a:lstStyle/>
            <a:p>
              <a:r>
                <a:rPr lang="en-US" sz="1100" dirty="0">
                  <a:latin typeface="Calibri" panose="020F0502020204030204" pitchFamily="34" charset="0"/>
                  <a:ea typeface="Helvetica Neue" panose="02000503000000020004" pitchFamily="2" charset="0"/>
                  <a:cs typeface="Calibri" panose="020F0502020204030204" pitchFamily="34" charset="0"/>
                </a:rPr>
                <a:t>The domain of Autonomous car was selected for narrowed scope, because of its popularity as a use case and it’s alignment with Siemens’ Mobility Domain.</a:t>
              </a:r>
            </a:p>
            <a:p>
              <a:br>
                <a:rPr lang="en-US" sz="1100" dirty="0">
                  <a:latin typeface="Calibri" panose="020F0502020204030204" pitchFamily="34" charset="0"/>
                  <a:ea typeface="Helvetica Neue" panose="02000503000000020004" pitchFamily="2" charset="0"/>
                  <a:cs typeface="Calibri" panose="020F0502020204030204" pitchFamily="34" charset="0"/>
                </a:rPr>
              </a:br>
              <a:endParaRPr lang="en-US" sz="1100" dirty="0">
                <a:latin typeface="Calibri" panose="020F0502020204030204" pitchFamily="34" charset="0"/>
                <a:ea typeface="Helvetica Neue" panose="02000503000000020004" pitchFamily="2" charset="0"/>
                <a:cs typeface="Calibri" panose="020F0502020204030204" pitchFamily="34" charset="0"/>
              </a:endParaRPr>
            </a:p>
          </p:txBody>
        </p:sp>
      </p:grpSp>
      <p:grpSp>
        <p:nvGrpSpPr>
          <p:cNvPr id="16" name="Group 15">
            <a:extLst>
              <a:ext uri="{FF2B5EF4-FFF2-40B4-BE49-F238E27FC236}">
                <a16:creationId xmlns:a16="http://schemas.microsoft.com/office/drawing/2014/main" id="{0D661B46-520A-AB4C-BA4B-E96C4237084C}"/>
              </a:ext>
            </a:extLst>
          </p:cNvPr>
          <p:cNvGrpSpPr/>
          <p:nvPr/>
        </p:nvGrpSpPr>
        <p:grpSpPr>
          <a:xfrm>
            <a:off x="5941600" y="1619154"/>
            <a:ext cx="2715033" cy="2671980"/>
            <a:chOff x="7457886" y="1688602"/>
            <a:chExt cx="1894464" cy="2671980"/>
          </a:xfrm>
        </p:grpSpPr>
        <p:sp>
          <p:nvSpPr>
            <p:cNvPr id="17" name="TextBox 16">
              <a:extLst>
                <a:ext uri="{FF2B5EF4-FFF2-40B4-BE49-F238E27FC236}">
                  <a16:creationId xmlns:a16="http://schemas.microsoft.com/office/drawing/2014/main" id="{423FFB29-D8B0-BE4E-87EA-CBF303068DB0}"/>
                </a:ext>
              </a:extLst>
            </p:cNvPr>
            <p:cNvSpPr txBox="1"/>
            <p:nvPr/>
          </p:nvSpPr>
          <p:spPr>
            <a:xfrm>
              <a:off x="7457886" y="1688602"/>
              <a:ext cx="1894464" cy="400110"/>
            </a:xfrm>
            <a:prstGeom prst="rect">
              <a:avLst/>
            </a:prstGeom>
            <a:noFill/>
          </p:spPr>
          <p:txBody>
            <a:bodyPr wrap="square" rtlCol="0">
              <a:spAutoFit/>
            </a:bodyPr>
            <a:lstStyle/>
            <a:p>
              <a:r>
                <a:rPr lang="en-US" sz="20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2 Pillars of Framework</a:t>
              </a:r>
            </a:p>
          </p:txBody>
        </p:sp>
        <p:sp>
          <p:nvSpPr>
            <p:cNvPr id="18" name="TextBox 17">
              <a:extLst>
                <a:ext uri="{FF2B5EF4-FFF2-40B4-BE49-F238E27FC236}">
                  <a16:creationId xmlns:a16="http://schemas.microsoft.com/office/drawing/2014/main" id="{F7F5A78D-B397-874C-81F4-946F4B628063}"/>
                </a:ext>
              </a:extLst>
            </p:cNvPr>
            <p:cNvSpPr txBox="1"/>
            <p:nvPr/>
          </p:nvSpPr>
          <p:spPr>
            <a:xfrm>
              <a:off x="7457887" y="2067647"/>
              <a:ext cx="1848898" cy="2292935"/>
            </a:xfrm>
            <a:prstGeom prst="rect">
              <a:avLst/>
            </a:prstGeom>
            <a:noFill/>
          </p:spPr>
          <p:txBody>
            <a:bodyPr wrap="square" rtlCol="0">
              <a:spAutoFit/>
            </a:bodyPr>
            <a:lstStyle/>
            <a:p>
              <a:r>
                <a:rPr lang="en-US" sz="1100" dirty="0">
                  <a:latin typeface="Calibri" panose="020F0502020204030204" pitchFamily="34" charset="0"/>
                  <a:ea typeface="Helvetica Neue" panose="02000503000000020004" pitchFamily="2" charset="0"/>
                  <a:cs typeface="Calibri" panose="020F0502020204030204" pitchFamily="34" charset="0"/>
                </a:rPr>
                <a:t>Establishing relationships by building trust &amp; Facilitating communication by information exchange were choses to be the area of focus as these 2 domains were understood to have the most impact which familiarizing with new technology. Trust and communication are the 2 key pillars of human-human collaboration and therefore were considered as focus areas for further research.</a:t>
              </a:r>
            </a:p>
            <a:p>
              <a:endParaRPr lang="en-US" sz="1100" dirty="0">
                <a:latin typeface="Calibri" panose="020F0502020204030204" pitchFamily="34" charset="0"/>
                <a:ea typeface="Helvetica Neue" panose="02000503000000020004" pitchFamily="2" charset="0"/>
                <a:cs typeface="Calibri" panose="020F0502020204030204" pitchFamily="34" charset="0"/>
              </a:endParaRPr>
            </a:p>
            <a:p>
              <a:br>
                <a:rPr lang="en-US" sz="1100" dirty="0">
                  <a:latin typeface="Calibri" panose="020F0502020204030204" pitchFamily="34" charset="0"/>
                  <a:ea typeface="Helvetica Neue" panose="02000503000000020004" pitchFamily="2" charset="0"/>
                  <a:cs typeface="Calibri" panose="020F0502020204030204" pitchFamily="34" charset="0"/>
                </a:rPr>
              </a:br>
              <a:endParaRPr lang="en-US" sz="1100" dirty="0">
                <a:latin typeface="Calibri" panose="020F0502020204030204" pitchFamily="34" charset="0"/>
                <a:ea typeface="Helvetica Neue" panose="02000503000000020004" pitchFamily="2" charset="0"/>
                <a:cs typeface="Calibri" panose="020F0502020204030204" pitchFamily="34" charset="0"/>
              </a:endParaRPr>
            </a:p>
          </p:txBody>
        </p:sp>
      </p:grpSp>
      <p:pic>
        <p:nvPicPr>
          <p:cNvPr id="19" name="Picture 18">
            <a:extLst>
              <a:ext uri="{FF2B5EF4-FFF2-40B4-BE49-F238E27FC236}">
                <a16:creationId xmlns:a16="http://schemas.microsoft.com/office/drawing/2014/main" id="{DF38EB54-D415-E649-8F71-A52C796584E9}"/>
              </a:ext>
            </a:extLst>
          </p:cNvPr>
          <p:cNvPicPr>
            <a:picLocks noChangeAspect="1"/>
          </p:cNvPicPr>
          <p:nvPr/>
        </p:nvPicPr>
        <p:blipFill rotWithShape="1">
          <a:blip r:embed="rId2"/>
          <a:srcRect t="23599" b="15891"/>
          <a:stretch/>
        </p:blipFill>
        <p:spPr>
          <a:xfrm>
            <a:off x="1314668" y="3120236"/>
            <a:ext cx="2749341" cy="1107997"/>
          </a:xfrm>
          <a:prstGeom prst="rect">
            <a:avLst/>
          </a:prstGeom>
        </p:spPr>
      </p:pic>
      <p:pic>
        <p:nvPicPr>
          <p:cNvPr id="20" name="Picture 19">
            <a:extLst>
              <a:ext uri="{FF2B5EF4-FFF2-40B4-BE49-F238E27FC236}">
                <a16:creationId xmlns:a16="http://schemas.microsoft.com/office/drawing/2014/main" id="{E26E3453-3D6C-EB45-B6A2-646987B10213}"/>
              </a:ext>
            </a:extLst>
          </p:cNvPr>
          <p:cNvPicPr>
            <a:picLocks noChangeAspect="1"/>
          </p:cNvPicPr>
          <p:nvPr/>
        </p:nvPicPr>
        <p:blipFill>
          <a:blip r:embed="rId3"/>
          <a:stretch>
            <a:fillRect/>
          </a:stretch>
        </p:blipFill>
        <p:spPr>
          <a:xfrm>
            <a:off x="5941601" y="4124266"/>
            <a:ext cx="2749342" cy="1317552"/>
          </a:xfrm>
          <a:prstGeom prst="rect">
            <a:avLst/>
          </a:prstGeom>
        </p:spPr>
      </p:pic>
    </p:spTree>
    <p:extLst>
      <p:ext uri="{BB962C8B-B14F-4D97-AF65-F5344CB8AC3E}">
        <p14:creationId xmlns:p14="http://schemas.microsoft.com/office/powerpoint/2010/main" val="2104087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49</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6.4 Narrowing the scope ~ Understanding the domain</a:t>
            </a:r>
          </a:p>
        </p:txBody>
      </p:sp>
      <p:sp>
        <p:nvSpPr>
          <p:cNvPr id="13" name="Rectangle 12">
            <a:extLst>
              <a:ext uri="{FF2B5EF4-FFF2-40B4-BE49-F238E27FC236}">
                <a16:creationId xmlns:a16="http://schemas.microsoft.com/office/drawing/2014/main" id="{65BC8DD9-B628-214D-8944-E7C12A642C1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97D3DC2-A652-CB47-A1DD-1BF357CEA787}"/>
              </a:ext>
            </a:extLst>
          </p:cNvPr>
          <p:cNvSpPr txBox="1"/>
          <p:nvPr/>
        </p:nvSpPr>
        <p:spPr>
          <a:xfrm>
            <a:off x="1249363" y="1385565"/>
            <a:ext cx="3703637"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Autonomous Cars</a:t>
            </a:r>
          </a:p>
        </p:txBody>
      </p:sp>
      <p:sp>
        <p:nvSpPr>
          <p:cNvPr id="16" name="TextBox 15">
            <a:extLst>
              <a:ext uri="{FF2B5EF4-FFF2-40B4-BE49-F238E27FC236}">
                <a16:creationId xmlns:a16="http://schemas.microsoft.com/office/drawing/2014/main" id="{A076D35A-9E17-FD45-B057-FA23085A83FB}"/>
              </a:ext>
            </a:extLst>
          </p:cNvPr>
          <p:cNvSpPr txBox="1"/>
          <p:nvPr/>
        </p:nvSpPr>
        <p:spPr>
          <a:xfrm>
            <a:off x="1249363" y="1802422"/>
            <a:ext cx="3703637" cy="938719"/>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Autonomous cars are slowly becoming popular in mobility domain. With more popular use cases like car rental being rapidly tested and infrastructure being developed for them, different level of self driving cars are coming on road for different target users.  </a:t>
            </a:r>
          </a:p>
        </p:txBody>
      </p:sp>
      <p:pic>
        <p:nvPicPr>
          <p:cNvPr id="19" name="Picture 18">
            <a:extLst>
              <a:ext uri="{FF2B5EF4-FFF2-40B4-BE49-F238E27FC236}">
                <a16:creationId xmlns:a16="http://schemas.microsoft.com/office/drawing/2014/main" id="{551D0451-0F6F-8B4D-9BC4-41177BCC1224}"/>
              </a:ext>
            </a:extLst>
          </p:cNvPr>
          <p:cNvPicPr>
            <a:picLocks noChangeAspect="1"/>
          </p:cNvPicPr>
          <p:nvPr/>
        </p:nvPicPr>
        <p:blipFill rotWithShape="1">
          <a:blip r:embed="rId2"/>
          <a:srcRect l="4763" t="5238" r="5238" b="5591"/>
          <a:stretch/>
        </p:blipFill>
        <p:spPr>
          <a:xfrm>
            <a:off x="5958430" y="799896"/>
            <a:ext cx="2716982" cy="2078194"/>
          </a:xfrm>
          <a:prstGeom prst="rect">
            <a:avLst/>
          </a:prstGeom>
        </p:spPr>
      </p:pic>
      <p:sp>
        <p:nvSpPr>
          <p:cNvPr id="22" name="TextBox 21">
            <a:extLst>
              <a:ext uri="{FF2B5EF4-FFF2-40B4-BE49-F238E27FC236}">
                <a16:creationId xmlns:a16="http://schemas.microsoft.com/office/drawing/2014/main" id="{9FE4A2D3-AE3E-9240-BD1F-FBF10285A97F}"/>
              </a:ext>
            </a:extLst>
          </p:cNvPr>
          <p:cNvSpPr txBox="1"/>
          <p:nvPr/>
        </p:nvSpPr>
        <p:spPr>
          <a:xfrm>
            <a:off x="4831512" y="2975134"/>
            <a:ext cx="4970818"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1. SAE ~ Levels of driving automation</a:t>
            </a:r>
          </a:p>
        </p:txBody>
      </p:sp>
      <p:sp>
        <p:nvSpPr>
          <p:cNvPr id="24" name="TextBox 23">
            <a:extLst>
              <a:ext uri="{FF2B5EF4-FFF2-40B4-BE49-F238E27FC236}">
                <a16:creationId xmlns:a16="http://schemas.microsoft.com/office/drawing/2014/main" id="{527E89CA-ECD6-7B4C-BBD1-1273A8D35565}"/>
              </a:ext>
            </a:extLst>
          </p:cNvPr>
          <p:cNvSpPr txBox="1"/>
          <p:nvPr/>
        </p:nvSpPr>
        <p:spPr>
          <a:xfrm>
            <a:off x="5465103" y="3320602"/>
            <a:ext cx="3703637" cy="2800767"/>
          </a:xfrm>
          <a:prstGeom prst="rect">
            <a:avLst/>
          </a:prstGeom>
          <a:noFill/>
        </p:spPr>
        <p:txBody>
          <a:bodyPr wrap="square" rtlCol="0">
            <a:spAutoFit/>
          </a:bodyPr>
          <a:lstStyle/>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As defined by Society of Automotive Engineers(SAE) To understand this domain better, a secondary study was conducted. The aim was to understand various aspect of self driving cars. Different levels of driving automation in cars define the passenger interaction with the car, the level of control with the driver vs cars, and the nature of handover of control from car to driver &amp; vice versa.</a:t>
            </a:r>
          </a:p>
          <a:p>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To understand the levels of driving automation, in car interactions and communication interface, a secondary study was conducted for the below mentioned models -</a:t>
            </a:r>
          </a:p>
          <a:p>
            <a:endPar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TESLA MODE S - AUTOPILOT</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IN" sz="1100"/>
              <a:t>LEVEL 2 (driving assistance, not hands free)</a:t>
            </a:r>
            <a:endParaRPr lang="en-IN"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endPar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WAYMO ONE</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IN" sz="1100"/>
              <a:t>Level 4 self driving car</a:t>
            </a:r>
          </a:p>
        </p:txBody>
      </p:sp>
      <p:pic>
        <p:nvPicPr>
          <p:cNvPr id="2" name="Picture 1">
            <a:extLst>
              <a:ext uri="{FF2B5EF4-FFF2-40B4-BE49-F238E27FC236}">
                <a16:creationId xmlns:a16="http://schemas.microsoft.com/office/drawing/2014/main" id="{14B32C64-E8E5-E44C-8975-A37D3FE17D97}"/>
              </a:ext>
            </a:extLst>
          </p:cNvPr>
          <p:cNvPicPr>
            <a:picLocks noChangeAspect="1"/>
          </p:cNvPicPr>
          <p:nvPr/>
        </p:nvPicPr>
        <p:blipFill rotWithShape="1">
          <a:blip r:embed="rId3"/>
          <a:srcRect t="23599" b="15891"/>
          <a:stretch/>
        </p:blipFill>
        <p:spPr>
          <a:xfrm>
            <a:off x="1249363" y="4701060"/>
            <a:ext cx="3716680" cy="1497839"/>
          </a:xfrm>
          <a:prstGeom prst="rect">
            <a:avLst/>
          </a:prstGeom>
        </p:spPr>
      </p:pic>
      <p:pic>
        <p:nvPicPr>
          <p:cNvPr id="3" name="Picture 2">
            <a:extLst>
              <a:ext uri="{FF2B5EF4-FFF2-40B4-BE49-F238E27FC236}">
                <a16:creationId xmlns:a16="http://schemas.microsoft.com/office/drawing/2014/main" id="{12FE5F7B-9256-314B-97A2-CD6DA0E355A5}"/>
              </a:ext>
            </a:extLst>
          </p:cNvPr>
          <p:cNvPicPr>
            <a:picLocks noChangeAspect="1"/>
          </p:cNvPicPr>
          <p:nvPr/>
        </p:nvPicPr>
        <p:blipFill rotWithShape="1">
          <a:blip r:embed="rId4"/>
          <a:srcRect t="38021" b="19225"/>
          <a:stretch/>
        </p:blipFill>
        <p:spPr>
          <a:xfrm>
            <a:off x="1245577" y="2938050"/>
            <a:ext cx="3716679" cy="1588978"/>
          </a:xfrm>
          <a:prstGeom prst="rect">
            <a:avLst/>
          </a:prstGeom>
        </p:spPr>
      </p:pic>
    </p:spTree>
    <p:extLst>
      <p:ext uri="{BB962C8B-B14F-4D97-AF65-F5344CB8AC3E}">
        <p14:creationId xmlns:p14="http://schemas.microsoft.com/office/powerpoint/2010/main" val="1965873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5</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1.4 Methodology</a:t>
            </a:r>
          </a:p>
        </p:txBody>
      </p:sp>
      <p:sp>
        <p:nvSpPr>
          <p:cNvPr id="7" name="TextBox 6">
            <a:extLst>
              <a:ext uri="{FF2B5EF4-FFF2-40B4-BE49-F238E27FC236}">
                <a16:creationId xmlns:a16="http://schemas.microsoft.com/office/drawing/2014/main" id="{050CB715-DEEB-2846-B979-F309CE47D384}"/>
              </a:ext>
            </a:extLst>
          </p:cNvPr>
          <p:cNvSpPr txBox="1"/>
          <p:nvPr/>
        </p:nvSpPr>
        <p:spPr>
          <a:xfrm>
            <a:off x="1249363" y="1385565"/>
            <a:ext cx="3703637" cy="4662815"/>
          </a:xfrm>
          <a:prstGeom prst="rect">
            <a:avLst/>
          </a:prstGeom>
        </p:spPr>
        <p:txBody>
          <a:bodyPr wrap="square" rtlCol="0">
            <a:spAutoFit/>
          </a:bodyPr>
          <a:lstStyle/>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project looked up to Exploratory Research as a tool to identify design interventions in a domain that is at its nascent stage of development and early growth. It aimed to understand the project via interpretive approach, identify problems, opportunities and possible directions to advance into future research. Post this phase of  research, the project answered 2 important questions –</a:t>
            </a:r>
          </a:p>
          <a:p>
            <a:pPr marL="228600" indent="-228600" algn="just">
              <a:buFont typeface="+mj-lt"/>
              <a:buAutoNum type="arabicPeriod"/>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Why should design intervene in the domain of Autonomous Systems; what shall be its role, if any? ’ </a:t>
            </a:r>
          </a:p>
          <a:p>
            <a:pPr marL="228600" indent="-228600" algn="just">
              <a:buFont typeface="+mj-lt"/>
              <a:buAutoNum type="arabicPeriod"/>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In what area should design intervene and why is that domain of important?</a:t>
            </a:r>
          </a:p>
          <a:p>
            <a:pPr algn="just"/>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research advanced into the next phase of ‘How should designers intervene in the selected area of focus for a design solution’. In this phase of Research, the approach was to propose a framework for collaboration that can be applied to different kind of autonomous systems. Instead of a bottoms up approach, a top-down approach was taken for the framework so that it can be applied across business domains. It should have the flexibility of being specialized for specific domain by iteratively factoring in and integrating domain specific parameters by further research. Post the creation of a framework, the project scope was narrowed down to study 2 pillars of the framework in the domain of Autonomous Cars.</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project illustrated via short concepts as to how the framework can be approached and successfully deployed to humanize collaboration in various use case scenarios.</a:t>
            </a:r>
          </a:p>
        </p:txBody>
      </p:sp>
      <p:sp>
        <p:nvSpPr>
          <p:cNvPr id="10" name="TextBox 9">
            <a:extLst>
              <a:ext uri="{FF2B5EF4-FFF2-40B4-BE49-F238E27FC236}">
                <a16:creationId xmlns:a16="http://schemas.microsoft.com/office/drawing/2014/main" id="{542F071E-DC47-7F48-B08A-5AA71045DE72}"/>
              </a:ext>
            </a:extLst>
          </p:cNvPr>
          <p:cNvSpPr txBox="1"/>
          <p:nvPr/>
        </p:nvSpPr>
        <p:spPr>
          <a:xfrm>
            <a:off x="5465103" y="734739"/>
            <a:ext cx="3703637" cy="5001369"/>
          </a:xfrm>
          <a:prstGeom prst="rect">
            <a:avLst/>
          </a:prstGeom>
        </p:spPr>
        <p:txBody>
          <a:bodyPr wrap="square" numCol="1" rtlCol="0">
            <a:spAutoFit/>
          </a:bodyPr>
          <a:lstStyle/>
          <a:p>
            <a:pPr lvl="0" algn="just"/>
            <a:r>
              <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About Exploratory Research Method</a:t>
            </a:r>
          </a:p>
          <a:p>
            <a:pPr lvl="0" algn="just"/>
            <a:endPar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Exploratory research investigates problems that are not clearly defined. It is conducted to gain insight and knowledge about the existing problem; however, exploratory research need not provide a conclusive answer to these problems. Here, a researcher starts with an idea that is general in nature and uses this as a means to recognize issues that can become the focus for future research. An important feature of exploratory research is that the researcher should keep an open mind and be willing to change the direction of their research as they collect more and more insightful data. Exploratory research uses grounded theory approach and is interpretive in nature because it aims to answer questions such as: what is happening?, why is this happening?, how is this happening? It helps researchers uncover answers to questions such as; what is the problem being studied? What is the need for this study? What topics should be included in the study? Unlike a positivist method, where the researcher starts with a theory and tests theoretical postulates using empirical data, in interpretive methods, the researcher starts with data and tries to derive a theory about the phenomenon of interest from the observed data. Interpretive research is a research paradigm that is based on the assumption that social reality is not singular or objective but is rather shaped by human experiences and social contexts (ontology), and is therefore best studied within its socio-historic context by reconciling the subjective interpretations of its various participants (epistemology). </a:t>
            </a:r>
            <a:r>
              <a:rPr lang="en-US" sz="1100">
                <a:solidFill>
                  <a:srgbClr val="0070C0"/>
                </a:solidFill>
                <a:latin typeface="Calibri" panose="020F0502020204030204" pitchFamily="34" charset="0"/>
                <a:ea typeface="Helvetica Neue" panose="02000503000000020004" pitchFamily="2" charset="0"/>
                <a:cs typeface="Calibri" panose="020F0502020204030204" pitchFamily="34" charset="0"/>
              </a:rPr>
              <a:t>[1][2]</a:t>
            </a:r>
            <a:endParaRPr lang="en-US" sz="1100" b="1">
              <a:solidFill>
                <a:srgbClr val="0070C0"/>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1" name="Rectangle 10">
            <a:extLst>
              <a:ext uri="{FF2B5EF4-FFF2-40B4-BE49-F238E27FC236}">
                <a16:creationId xmlns:a16="http://schemas.microsoft.com/office/drawing/2014/main" id="{4AE580B4-BBBA-364B-A691-CA5C486798B6}"/>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982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50</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2.1 Autonomous Cars</a:t>
            </a:r>
          </a:p>
        </p:txBody>
      </p:sp>
      <p:sp>
        <p:nvSpPr>
          <p:cNvPr id="10" name="Rectangle 9">
            <a:extLst>
              <a:ext uri="{FF2B5EF4-FFF2-40B4-BE49-F238E27FC236}">
                <a16:creationId xmlns:a16="http://schemas.microsoft.com/office/drawing/2014/main" id="{B928C362-3FE7-D84C-8ADC-D3B9189944C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0D93CA0-6E15-C64E-BD1F-9042CDE6E0C2}"/>
              </a:ext>
            </a:extLst>
          </p:cNvPr>
          <p:cNvSpPr txBox="1"/>
          <p:nvPr/>
        </p:nvSpPr>
        <p:spPr>
          <a:xfrm>
            <a:off x="1249362" y="1385565"/>
            <a:ext cx="3784692" cy="5339923"/>
          </a:xfrm>
          <a:prstGeom prst="rect">
            <a:avLst/>
          </a:prstGeom>
          <a:noFill/>
        </p:spPr>
        <p:txBody>
          <a:bodyPr wrap="square" rtlCol="0">
            <a:spAutoFit/>
          </a:bodyPr>
          <a:lstStyle/>
          <a:p>
            <a:pPr marL="171450" indent="-171450" algn="just">
              <a:buFont typeface="Arial" panose="020B0604020202020204" pitchFamily="34" charset="0"/>
              <a:buChar char="•"/>
            </a:pP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171450" indent="-171450" algn="just">
              <a:buFont typeface="Arial" panose="020B0604020202020204" pitchFamily="34" charset="0"/>
              <a:buChar char="•"/>
            </a:pP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171450" indent="-171450" algn="just">
              <a:buFont typeface="Arial" panose="020B0604020202020204" pitchFamily="34" charset="0"/>
              <a:buChar char="•"/>
            </a:pP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Must keep hands on wheel all time</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Sound indication of car taking over Indication on dashboard of automatic mode aren’t clear, a blue wheel icon appear which rotates with the wheel; a message saying, ‘please keep your hands on the wheel appears’ and ‘autosteer speed restricted to X kmph’.</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Change lane require hands on wheel(pressure points on wheel to detect that)</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Grey steering icon when car can be set on autopilot</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Manual mode-lane change without indication gives warning to ‘take control immediately’ and make sound</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person is not able to look away from the windshield or road</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Sound when person takes over the steering suddenly; blue icon blinks twice and disappear-override</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Doesn’t indicate the user before hand that the autopilot mode is going to be turned off and the driver has to predict and take control</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Indicates the user when it is going to changes lanes but not when it  pick a lane at the signal and might pick wrong one without giving the driver a chance to correct it</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Reading lane arrows can confuse the car</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Road infrastructure is very important for Tesla Level 2 autopilot mode as it relies heavily on lines and marking</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Reads traffic information slower, like how far ahead cars are etc.</a:t>
            </a:r>
          </a:p>
          <a:p>
            <a:pPr marL="171450" indent="-171450" algn="just">
              <a:buFont typeface="Arial" panose="020B0604020202020204" pitchFamily="34" charset="0"/>
              <a:buChar char="•"/>
            </a:pP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23" name="TextBox 22">
            <a:extLst>
              <a:ext uri="{FF2B5EF4-FFF2-40B4-BE49-F238E27FC236}">
                <a16:creationId xmlns:a16="http://schemas.microsoft.com/office/drawing/2014/main" id="{241208DB-2316-7546-83FD-2F05308E725F}"/>
              </a:ext>
            </a:extLst>
          </p:cNvPr>
          <p:cNvSpPr txBox="1"/>
          <p:nvPr/>
        </p:nvSpPr>
        <p:spPr>
          <a:xfrm>
            <a:off x="5305392" y="5875964"/>
            <a:ext cx="4122099"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1. Tesla Model S</a:t>
            </a:r>
          </a:p>
        </p:txBody>
      </p:sp>
      <p:pic>
        <p:nvPicPr>
          <p:cNvPr id="15" name="Picture 2" descr="A car parked in a parking lot&#10;&#10;Description automatically generated">
            <a:extLst>
              <a:ext uri="{FF2B5EF4-FFF2-40B4-BE49-F238E27FC236}">
                <a16:creationId xmlns:a16="http://schemas.microsoft.com/office/drawing/2014/main" id="{F8FFA779-FBFF-2146-B1C0-D84AB9892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2" r="49446" b="15916"/>
          <a:stretch/>
        </p:blipFill>
        <p:spPr bwMode="auto">
          <a:xfrm>
            <a:off x="5034054" y="242593"/>
            <a:ext cx="4871946" cy="54968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25CFB5F-BD1C-8941-9FC5-7C18AB1140F3}"/>
              </a:ext>
            </a:extLst>
          </p:cNvPr>
          <p:cNvSpPr txBox="1"/>
          <p:nvPr/>
        </p:nvSpPr>
        <p:spPr>
          <a:xfrm>
            <a:off x="1289890" y="1324125"/>
            <a:ext cx="3703637"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Tesla Model S(LEVEL 2)</a:t>
            </a:r>
          </a:p>
        </p:txBody>
      </p:sp>
    </p:spTree>
    <p:extLst>
      <p:ext uri="{BB962C8B-B14F-4D97-AF65-F5344CB8AC3E}">
        <p14:creationId xmlns:p14="http://schemas.microsoft.com/office/powerpoint/2010/main" val="2375501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51</a:t>
            </a:fld>
            <a:endParaRPr lang="en-US"/>
          </a:p>
        </p:txBody>
      </p:sp>
      <p:pic>
        <p:nvPicPr>
          <p:cNvPr id="5" name="Picture 4">
            <a:extLst>
              <a:ext uri="{FF2B5EF4-FFF2-40B4-BE49-F238E27FC236}">
                <a16:creationId xmlns:a16="http://schemas.microsoft.com/office/drawing/2014/main" id="{AD7B62B0-31F7-524E-B5D0-F6FEBF2003DF}"/>
              </a:ext>
            </a:extLst>
          </p:cNvPr>
          <p:cNvPicPr>
            <a:picLocks noChangeAspect="1"/>
          </p:cNvPicPr>
          <p:nvPr/>
        </p:nvPicPr>
        <p:blipFill>
          <a:blip r:embed="rId2"/>
          <a:stretch>
            <a:fillRect/>
          </a:stretch>
        </p:blipFill>
        <p:spPr>
          <a:xfrm>
            <a:off x="0" y="643262"/>
            <a:ext cx="9906000" cy="5571475"/>
          </a:xfrm>
          <a:prstGeom prst="rect">
            <a:avLst/>
          </a:prstGeom>
        </p:spPr>
      </p:pic>
    </p:spTree>
    <p:extLst>
      <p:ext uri="{BB962C8B-B14F-4D97-AF65-F5344CB8AC3E}">
        <p14:creationId xmlns:p14="http://schemas.microsoft.com/office/powerpoint/2010/main" val="1126368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385627-18AF-424A-92FF-C9E645FB8C88}"/>
              </a:ext>
            </a:extLst>
          </p:cNvPr>
          <p:cNvPicPr>
            <a:picLocks noChangeAspect="1"/>
          </p:cNvPicPr>
          <p:nvPr/>
        </p:nvPicPr>
        <p:blipFill>
          <a:blip r:embed="rId2"/>
          <a:stretch>
            <a:fillRect/>
          </a:stretch>
        </p:blipFill>
        <p:spPr>
          <a:xfrm>
            <a:off x="0" y="608629"/>
            <a:ext cx="9906000" cy="5640741"/>
          </a:xfrm>
          <a:prstGeom prst="rect">
            <a:avLst/>
          </a:prstGeom>
        </p:spPr>
      </p:pic>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52</a:t>
            </a:fld>
            <a:endParaRPr lang="en-US"/>
          </a:p>
        </p:txBody>
      </p:sp>
    </p:spTree>
    <p:extLst>
      <p:ext uri="{BB962C8B-B14F-4D97-AF65-F5344CB8AC3E}">
        <p14:creationId xmlns:p14="http://schemas.microsoft.com/office/powerpoint/2010/main" val="3555151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53</a:t>
            </a:fld>
            <a:endParaRPr lang="en-US"/>
          </a:p>
        </p:txBody>
      </p:sp>
      <p:pic>
        <p:nvPicPr>
          <p:cNvPr id="9" name="Picture 8">
            <a:extLst>
              <a:ext uri="{FF2B5EF4-FFF2-40B4-BE49-F238E27FC236}">
                <a16:creationId xmlns:a16="http://schemas.microsoft.com/office/drawing/2014/main" id="{024BEC85-7FFC-8246-9D81-6DFCC510C54E}"/>
              </a:ext>
            </a:extLst>
          </p:cNvPr>
          <p:cNvPicPr>
            <a:picLocks noChangeAspect="1"/>
          </p:cNvPicPr>
          <p:nvPr/>
        </p:nvPicPr>
        <p:blipFill>
          <a:blip r:embed="rId2"/>
          <a:stretch>
            <a:fillRect/>
          </a:stretch>
        </p:blipFill>
        <p:spPr>
          <a:xfrm>
            <a:off x="0" y="631122"/>
            <a:ext cx="9906000" cy="5595756"/>
          </a:xfrm>
          <a:prstGeom prst="rect">
            <a:avLst/>
          </a:prstGeom>
        </p:spPr>
      </p:pic>
    </p:spTree>
    <p:extLst>
      <p:ext uri="{BB962C8B-B14F-4D97-AF65-F5344CB8AC3E}">
        <p14:creationId xmlns:p14="http://schemas.microsoft.com/office/powerpoint/2010/main" val="49799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A picture containing indoor, monitor, computer&#10;&#10;Description automatically generated">
            <a:extLst>
              <a:ext uri="{FF2B5EF4-FFF2-40B4-BE49-F238E27FC236}">
                <a16:creationId xmlns:a16="http://schemas.microsoft.com/office/drawing/2014/main" id="{E7DC4BE6-5283-F148-A724-9BBDA18823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77"/>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A close up of a computer&#10;&#10;Description automatically generated">
            <a:extLst>
              <a:ext uri="{FF2B5EF4-FFF2-40B4-BE49-F238E27FC236}">
                <a16:creationId xmlns:a16="http://schemas.microsoft.com/office/drawing/2014/main" id="{93B367D4-BC29-8448-B249-DAD9B75382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3" r="3004"/>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 picture containing indoor&#10;&#10;Description automatically generated">
            <a:extLst>
              <a:ext uri="{FF2B5EF4-FFF2-40B4-BE49-F238E27FC236}">
                <a16:creationId xmlns:a16="http://schemas.microsoft.com/office/drawing/2014/main" id="{50163856-FD90-844F-A8FC-D96CC1EAF0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78" r="5300"/>
          <a:stretch/>
        </p:blipFill>
        <p:spPr bwMode="auto">
          <a:xfrm>
            <a:off x="20" y="3429000"/>
            <a:ext cx="49554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 picture containing indoor, computer, monitor&#10;&#10;Description automatically generated">
            <a:extLst>
              <a:ext uri="{FF2B5EF4-FFF2-40B4-BE49-F238E27FC236}">
                <a16:creationId xmlns:a16="http://schemas.microsoft.com/office/drawing/2014/main" id="{05B459DB-0E71-9E41-A72B-F67E994869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55" r="2622"/>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vert="horz" lIns="91440" tIns="45720" rIns="91440" bIns="45720" rtlCol="0" anchor="ctr">
            <a:normAutofit/>
          </a:bodyPr>
          <a:lstStyle/>
          <a:p>
            <a:pPr defTabSz="914400">
              <a:spcAft>
                <a:spcPts val="600"/>
              </a:spcAft>
            </a:pPr>
            <a:fld id="{3264E244-8929-2D4B-99C9-FA7B886D015F}" type="slidenum">
              <a:rPr lang="en-US">
                <a:solidFill>
                  <a:srgbClr val="FFFFFF"/>
                </a:solidFill>
              </a:rPr>
              <a:pPr defTabSz="914400">
                <a:spcAft>
                  <a:spcPts val="600"/>
                </a:spcAft>
              </a:pPr>
              <a:t>54</a:t>
            </a:fld>
            <a:endParaRPr lang="en-US">
              <a:solidFill>
                <a:srgbClr val="FFFFFF"/>
              </a:solidFill>
            </a:endParaRPr>
          </a:p>
        </p:txBody>
      </p:sp>
    </p:spTree>
    <p:extLst>
      <p:ext uri="{BB962C8B-B14F-4D97-AF65-F5344CB8AC3E}">
        <p14:creationId xmlns:p14="http://schemas.microsoft.com/office/powerpoint/2010/main" val="3761016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55</a:t>
            </a:fld>
            <a:endParaRPr lang="en-US"/>
          </a:p>
        </p:txBody>
      </p:sp>
      <p:pic>
        <p:nvPicPr>
          <p:cNvPr id="5" name="Picture 4">
            <a:extLst>
              <a:ext uri="{FF2B5EF4-FFF2-40B4-BE49-F238E27FC236}">
                <a16:creationId xmlns:a16="http://schemas.microsoft.com/office/drawing/2014/main" id="{4D725AAC-FE32-B342-A406-C18F6EE1DA1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29981" y="4102506"/>
            <a:ext cx="4950315" cy="2754000"/>
          </a:xfrm>
          <a:prstGeom prst="rect">
            <a:avLst/>
          </a:prstGeom>
        </p:spPr>
      </p:pic>
      <p:pic>
        <p:nvPicPr>
          <p:cNvPr id="10" name="Picture 9">
            <a:extLst>
              <a:ext uri="{FF2B5EF4-FFF2-40B4-BE49-F238E27FC236}">
                <a16:creationId xmlns:a16="http://schemas.microsoft.com/office/drawing/2014/main" id="{2303AAC6-F1BD-5C4C-A913-BE87C8A2AF3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0" y="-7116"/>
            <a:ext cx="9906000" cy="4174007"/>
          </a:xfrm>
          <a:prstGeom prst="rect">
            <a:avLst/>
          </a:prstGeom>
        </p:spPr>
      </p:pic>
      <p:pic>
        <p:nvPicPr>
          <p:cNvPr id="7" name="Picture 6">
            <a:extLst>
              <a:ext uri="{FF2B5EF4-FFF2-40B4-BE49-F238E27FC236}">
                <a16:creationId xmlns:a16="http://schemas.microsoft.com/office/drawing/2014/main" id="{BE612F68-9C75-E146-837B-943212F67FC8}"/>
              </a:ext>
            </a:extLst>
          </p:cNvPr>
          <p:cNvPicPr>
            <a:picLocks noChangeAspect="1"/>
          </p:cNvPicPr>
          <p:nvPr/>
        </p:nvPicPr>
        <p:blipFill>
          <a:blip r:embed="rId6"/>
          <a:stretch>
            <a:fillRect/>
          </a:stretch>
        </p:blipFill>
        <p:spPr>
          <a:xfrm>
            <a:off x="5010277" y="4134698"/>
            <a:ext cx="4808742" cy="2746971"/>
          </a:xfrm>
          <a:prstGeom prst="rect">
            <a:avLst/>
          </a:prstGeom>
        </p:spPr>
      </p:pic>
    </p:spTree>
    <p:extLst>
      <p:ext uri="{BB962C8B-B14F-4D97-AF65-F5344CB8AC3E}">
        <p14:creationId xmlns:p14="http://schemas.microsoft.com/office/powerpoint/2010/main" val="557480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56</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2.1 Autonomous Cars</a:t>
            </a:r>
          </a:p>
        </p:txBody>
      </p:sp>
      <p:sp>
        <p:nvSpPr>
          <p:cNvPr id="10" name="Rectangle 9">
            <a:extLst>
              <a:ext uri="{FF2B5EF4-FFF2-40B4-BE49-F238E27FC236}">
                <a16:creationId xmlns:a16="http://schemas.microsoft.com/office/drawing/2014/main" id="{B928C362-3FE7-D84C-8ADC-D3B9189944C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0D93CA0-6E15-C64E-BD1F-9042CDE6E0C2}"/>
              </a:ext>
            </a:extLst>
          </p:cNvPr>
          <p:cNvSpPr txBox="1"/>
          <p:nvPr/>
        </p:nvSpPr>
        <p:spPr>
          <a:xfrm>
            <a:off x="1249362" y="1385565"/>
            <a:ext cx="3784692" cy="4662815"/>
          </a:xfrm>
          <a:prstGeom prst="rect">
            <a:avLst/>
          </a:prstGeom>
          <a:noFill/>
        </p:spPr>
        <p:txBody>
          <a:bodyPr wrap="square" rtlCol="0">
            <a:spAutoFit/>
          </a:bodyPr>
          <a:lstStyle/>
          <a:p>
            <a:pPr marL="171450" indent="-171450" algn="just">
              <a:buFont typeface="Arial" panose="020B0604020202020204" pitchFamily="34" charset="0"/>
              <a:buChar char="•"/>
            </a:pP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171450" indent="-171450" algn="just">
              <a:buFont typeface="Arial" panose="020B0604020202020204" pitchFamily="34" charset="0"/>
              <a:buChar char="•"/>
            </a:pP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171450" indent="-171450" algn="just">
              <a:buFont typeface="Arial" panose="020B0604020202020204" pitchFamily="34" charset="0"/>
              <a:buChar char="•"/>
            </a:pP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Lowest rate of disengagements-where humans have to take control</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Has problems, takes lot of time switching lanes and taking turn and confuse/annoys other driver with its erratic/sudden decision changes and cannot communicate its decisions properly with the other drivers</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Mini dash at the top for back seat passenger– (start ride(blue color), pull </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over,lock</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unlock,help</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Screen on the back(head rest ) of front seats to show the passengers live view what the car is doing, where it is going </a:t>
            </a:r>
            <a:r>
              <a:rPr lang="en-US" sz="110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etc</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(transparency for the passenger)</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Cars are programmed to be extra cautious and conservative safe drivers</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chauffeur(safety drivers as they call) is always looking at the road being cautious despite not driving the car(like neither is he a proper driver not a passenger – a very uncomfortable situation), but Waymo put the chauffeur in front seat in the first place because people were uncomfortable without a driver</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Steering keeps rotating</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People still keep looking through the front windshield on the road</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Drop off points can be specified in apps</a:t>
            </a:r>
          </a:p>
          <a:p>
            <a:pPr marL="171450" indent="-171450" algn="just">
              <a:buFont typeface="Arial" panose="020B0604020202020204" pitchFamily="34" charset="0"/>
              <a:buChar char="•"/>
            </a:pP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traffic information slower, like how far ahead cars are etc.</a:t>
            </a:r>
          </a:p>
        </p:txBody>
      </p:sp>
      <p:sp>
        <p:nvSpPr>
          <p:cNvPr id="23" name="TextBox 22">
            <a:extLst>
              <a:ext uri="{FF2B5EF4-FFF2-40B4-BE49-F238E27FC236}">
                <a16:creationId xmlns:a16="http://schemas.microsoft.com/office/drawing/2014/main" id="{241208DB-2316-7546-83FD-2F05308E725F}"/>
              </a:ext>
            </a:extLst>
          </p:cNvPr>
          <p:cNvSpPr txBox="1"/>
          <p:nvPr/>
        </p:nvSpPr>
        <p:spPr>
          <a:xfrm>
            <a:off x="5305392" y="5875964"/>
            <a:ext cx="4122099"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1. Waymo One</a:t>
            </a:r>
          </a:p>
        </p:txBody>
      </p:sp>
      <p:sp>
        <p:nvSpPr>
          <p:cNvPr id="16" name="TextBox 15">
            <a:extLst>
              <a:ext uri="{FF2B5EF4-FFF2-40B4-BE49-F238E27FC236}">
                <a16:creationId xmlns:a16="http://schemas.microsoft.com/office/drawing/2014/main" id="{E25CFB5F-BD1C-8941-9FC5-7C18AB1140F3}"/>
              </a:ext>
            </a:extLst>
          </p:cNvPr>
          <p:cNvSpPr txBox="1"/>
          <p:nvPr/>
        </p:nvSpPr>
        <p:spPr>
          <a:xfrm>
            <a:off x="1289890" y="1324125"/>
            <a:ext cx="3703637"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WAYMO ONE(LEVEL 4)</a:t>
            </a:r>
          </a:p>
        </p:txBody>
      </p:sp>
      <p:pic>
        <p:nvPicPr>
          <p:cNvPr id="11" name="Picture 2" descr="A car parked in a parking lot&#10;&#10;Description automatically generated">
            <a:extLst>
              <a:ext uri="{FF2B5EF4-FFF2-40B4-BE49-F238E27FC236}">
                <a16:creationId xmlns:a16="http://schemas.microsoft.com/office/drawing/2014/main" id="{0ACE47CA-F8C0-FC41-AA00-27C2D83CAAC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1625">
                        <a14:foregroundMark x1="66063" y1="45222" x2="50125" y2="30000"/>
                        <a14:foregroundMark x1="50125" y1="30000" x2="49875" y2="30222"/>
                        <a14:foregroundMark x1="50187" y1="40444" x2="20813" y2="43111"/>
                        <a14:foregroundMark x1="90875" y1="76000" x2="83125" y2="77000"/>
                        <a14:foregroundMark x1="89375" y1="57333" x2="90813" y2="65667"/>
                        <a14:foregroundMark x1="90813" y1="65667" x2="89938" y2="73222"/>
                        <a14:foregroundMark x1="91625" y1="75444" x2="84688" y2="56778"/>
                        <a14:foregroundMark x1="84688" y1="56778" x2="83938" y2="55444"/>
                        <a14:foregroundMark x1="12313" y1="57667" x2="10500" y2="72667"/>
                      </a14:backgroundRemoval>
                    </a14:imgEffect>
                  </a14:imgLayer>
                </a14:imgProps>
              </a:ext>
              <a:ext uri="{28A0092B-C50C-407E-A947-70E740481C1C}">
                <a14:useLocalDpi xmlns:a14="http://schemas.microsoft.com/office/drawing/2010/main" val="0"/>
              </a:ext>
            </a:extLst>
          </a:blip>
          <a:srcRect l="38264"/>
          <a:stretch/>
        </p:blipFill>
        <p:spPr bwMode="auto">
          <a:xfrm flipH="1">
            <a:off x="4546092" y="959865"/>
            <a:ext cx="5359908" cy="488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859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57</a:t>
            </a:fld>
            <a:endParaRPr lang="en-US"/>
          </a:p>
        </p:txBody>
      </p:sp>
      <p:pic>
        <p:nvPicPr>
          <p:cNvPr id="9" name="Picture 8">
            <a:extLst>
              <a:ext uri="{FF2B5EF4-FFF2-40B4-BE49-F238E27FC236}">
                <a16:creationId xmlns:a16="http://schemas.microsoft.com/office/drawing/2014/main" id="{FC7759A6-75F8-6A46-B4DF-4B345B409BC7}"/>
              </a:ext>
            </a:extLst>
          </p:cNvPr>
          <p:cNvPicPr>
            <a:picLocks noChangeAspect="1"/>
          </p:cNvPicPr>
          <p:nvPr/>
        </p:nvPicPr>
        <p:blipFill>
          <a:blip r:embed="rId2"/>
          <a:stretch>
            <a:fillRect/>
          </a:stretch>
        </p:blipFill>
        <p:spPr>
          <a:xfrm>
            <a:off x="0" y="733367"/>
            <a:ext cx="9906000" cy="5391265"/>
          </a:xfrm>
          <a:prstGeom prst="rect">
            <a:avLst/>
          </a:prstGeom>
        </p:spPr>
      </p:pic>
    </p:spTree>
    <p:extLst>
      <p:ext uri="{BB962C8B-B14F-4D97-AF65-F5344CB8AC3E}">
        <p14:creationId xmlns:p14="http://schemas.microsoft.com/office/powerpoint/2010/main" val="268817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58</a:t>
            </a:fld>
            <a:endParaRPr lang="en-US"/>
          </a:p>
        </p:txBody>
      </p:sp>
      <p:pic>
        <p:nvPicPr>
          <p:cNvPr id="3" name="Picture 2">
            <a:extLst>
              <a:ext uri="{FF2B5EF4-FFF2-40B4-BE49-F238E27FC236}">
                <a16:creationId xmlns:a16="http://schemas.microsoft.com/office/drawing/2014/main" id="{4A17F95C-D87F-C642-B39A-47E87497B310}"/>
              </a:ext>
            </a:extLst>
          </p:cNvPr>
          <p:cNvPicPr>
            <a:picLocks noChangeAspect="1"/>
          </p:cNvPicPr>
          <p:nvPr/>
        </p:nvPicPr>
        <p:blipFill>
          <a:blip r:embed="rId2"/>
          <a:stretch>
            <a:fillRect/>
          </a:stretch>
        </p:blipFill>
        <p:spPr>
          <a:xfrm>
            <a:off x="0" y="1033130"/>
            <a:ext cx="9906000" cy="4791740"/>
          </a:xfrm>
          <a:prstGeom prst="rect">
            <a:avLst/>
          </a:prstGeom>
        </p:spPr>
      </p:pic>
    </p:spTree>
    <p:extLst>
      <p:ext uri="{BB962C8B-B14F-4D97-AF65-F5344CB8AC3E}">
        <p14:creationId xmlns:p14="http://schemas.microsoft.com/office/powerpoint/2010/main" val="36649279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59</a:t>
            </a:fld>
            <a:endParaRPr lang="en-US"/>
          </a:p>
        </p:txBody>
      </p:sp>
      <p:pic>
        <p:nvPicPr>
          <p:cNvPr id="7" name="Picture 6">
            <a:extLst>
              <a:ext uri="{FF2B5EF4-FFF2-40B4-BE49-F238E27FC236}">
                <a16:creationId xmlns:a16="http://schemas.microsoft.com/office/drawing/2014/main" id="{849FEBA4-A035-484A-A59C-50A640373D6E}"/>
              </a:ext>
            </a:extLst>
          </p:cNvPr>
          <p:cNvPicPr>
            <a:picLocks noChangeAspect="1"/>
          </p:cNvPicPr>
          <p:nvPr/>
        </p:nvPicPr>
        <p:blipFill>
          <a:blip r:embed="rId2"/>
          <a:stretch>
            <a:fillRect/>
          </a:stretch>
        </p:blipFill>
        <p:spPr>
          <a:xfrm>
            <a:off x="0" y="975537"/>
            <a:ext cx="9906000" cy="4906926"/>
          </a:xfrm>
          <a:prstGeom prst="rect">
            <a:avLst/>
          </a:prstGeom>
        </p:spPr>
      </p:pic>
    </p:spTree>
    <p:extLst>
      <p:ext uri="{BB962C8B-B14F-4D97-AF65-F5344CB8AC3E}">
        <p14:creationId xmlns:p14="http://schemas.microsoft.com/office/powerpoint/2010/main" val="2139712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6</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2"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1.4 Methodology</a:t>
            </a:r>
          </a:p>
        </p:txBody>
      </p:sp>
      <p:sp>
        <p:nvSpPr>
          <p:cNvPr id="10" name="Rectangle 9">
            <a:extLst>
              <a:ext uri="{FF2B5EF4-FFF2-40B4-BE49-F238E27FC236}">
                <a16:creationId xmlns:a16="http://schemas.microsoft.com/office/drawing/2014/main" id="{008BC140-02B8-C244-B700-FB962D0F105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2A45A31-0C56-3D44-9E87-FA470129D17B}"/>
              </a:ext>
            </a:extLst>
          </p:cNvPr>
          <p:cNvCxnSpPr>
            <a:cxnSpLocks/>
            <a:stCxn id="60" idx="3"/>
            <a:endCxn id="17" idx="0"/>
          </p:cNvCxnSpPr>
          <p:nvPr/>
        </p:nvCxnSpPr>
        <p:spPr>
          <a:xfrm flipV="1">
            <a:off x="1376892" y="1629980"/>
            <a:ext cx="2246029" cy="15490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8B402E-A0AD-E74D-919E-4189DA827489}"/>
              </a:ext>
            </a:extLst>
          </p:cNvPr>
          <p:cNvCxnSpPr>
            <a:cxnSpLocks/>
            <a:stCxn id="60" idx="3"/>
            <a:endCxn id="17" idx="4"/>
          </p:cNvCxnSpPr>
          <p:nvPr/>
        </p:nvCxnSpPr>
        <p:spPr>
          <a:xfrm>
            <a:off x="1376892" y="3179024"/>
            <a:ext cx="2246029" cy="15716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AB3D946-C4EF-2F4B-BDA8-EDBE03A44620}"/>
              </a:ext>
            </a:extLst>
          </p:cNvPr>
          <p:cNvSpPr/>
          <p:nvPr/>
        </p:nvSpPr>
        <p:spPr>
          <a:xfrm>
            <a:off x="3205059" y="1629980"/>
            <a:ext cx="835724" cy="31206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9365731-B605-784C-838B-DFD2BA4B2FE9}"/>
              </a:ext>
            </a:extLst>
          </p:cNvPr>
          <p:cNvSpPr/>
          <p:nvPr/>
        </p:nvSpPr>
        <p:spPr>
          <a:xfrm>
            <a:off x="3422097" y="2364772"/>
            <a:ext cx="442165" cy="1651082"/>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F2FAA1-3DB9-AE4C-902D-E6C93399648B}"/>
              </a:ext>
            </a:extLst>
          </p:cNvPr>
          <p:cNvSpPr/>
          <p:nvPr/>
        </p:nvSpPr>
        <p:spPr>
          <a:xfrm>
            <a:off x="3564961" y="2898240"/>
            <a:ext cx="156436" cy="584146"/>
          </a:xfrm>
          <a:prstGeom prst="ellipse">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EC572BE-2774-DE40-BFDD-8D0BA8FF5E3C}"/>
              </a:ext>
            </a:extLst>
          </p:cNvPr>
          <p:cNvSpPr/>
          <p:nvPr/>
        </p:nvSpPr>
        <p:spPr>
          <a:xfrm>
            <a:off x="3522400" y="3282732"/>
            <a:ext cx="264585" cy="987982"/>
          </a:xfrm>
          <a:prstGeom prst="ellipse">
            <a:avLst/>
          </a:prstGeom>
          <a:solidFill>
            <a:srgbClr val="299B9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F04D2B7-9D82-F447-99DC-9BBCA58FD55B}"/>
              </a:ext>
            </a:extLst>
          </p:cNvPr>
          <p:cNvCxnSpPr>
            <a:cxnSpLocks/>
            <a:stCxn id="20" idx="4"/>
            <a:endCxn id="17" idx="3"/>
          </p:cNvCxnSpPr>
          <p:nvPr/>
        </p:nvCxnSpPr>
        <p:spPr>
          <a:xfrm flipH="1">
            <a:off x="3327448" y="4270714"/>
            <a:ext cx="327245" cy="2292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91A3E2-6F08-6D4E-8CBB-5FAF4A2CCC6A}"/>
              </a:ext>
            </a:extLst>
          </p:cNvPr>
          <p:cNvCxnSpPr>
            <a:cxnSpLocks/>
          </p:cNvCxnSpPr>
          <p:nvPr/>
        </p:nvCxnSpPr>
        <p:spPr>
          <a:xfrm>
            <a:off x="1370944" y="4945962"/>
            <a:ext cx="3157513" cy="0"/>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E2FD4F01-46D2-4E4B-BB57-2EDAE9CA2822}"/>
              </a:ext>
            </a:extLst>
          </p:cNvPr>
          <p:cNvGrpSpPr/>
          <p:nvPr/>
        </p:nvGrpSpPr>
        <p:grpSpPr>
          <a:xfrm>
            <a:off x="3641443" y="2036382"/>
            <a:ext cx="1449612" cy="215444"/>
            <a:chOff x="3999247" y="2810231"/>
            <a:chExt cx="1449612" cy="215444"/>
          </a:xfrm>
        </p:grpSpPr>
        <p:sp>
          <p:nvSpPr>
            <p:cNvPr id="30" name="TextBox 29">
              <a:extLst>
                <a:ext uri="{FF2B5EF4-FFF2-40B4-BE49-F238E27FC236}">
                  <a16:creationId xmlns:a16="http://schemas.microsoft.com/office/drawing/2014/main" id="{79B5BC08-A6C6-D849-A5FC-7C3B5A5BAA65}"/>
                </a:ext>
              </a:extLst>
            </p:cNvPr>
            <p:cNvSpPr txBox="1"/>
            <p:nvPr/>
          </p:nvSpPr>
          <p:spPr>
            <a:xfrm>
              <a:off x="4516368" y="2810231"/>
              <a:ext cx="932491" cy="215444"/>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Possible Future</a:t>
              </a:r>
            </a:p>
          </p:txBody>
        </p:sp>
        <p:cxnSp>
          <p:nvCxnSpPr>
            <p:cNvPr id="31" name="Straight Arrow Connector 30">
              <a:extLst>
                <a:ext uri="{FF2B5EF4-FFF2-40B4-BE49-F238E27FC236}">
                  <a16:creationId xmlns:a16="http://schemas.microsoft.com/office/drawing/2014/main" id="{04BF73B2-6635-854E-B829-7DC6828A05F9}"/>
                </a:ext>
              </a:extLst>
            </p:cNvPr>
            <p:cNvCxnSpPr>
              <a:cxnSpLocks/>
            </p:cNvCxnSpPr>
            <p:nvPr/>
          </p:nvCxnSpPr>
          <p:spPr>
            <a:xfrm>
              <a:off x="3999247" y="2912533"/>
              <a:ext cx="617909" cy="0"/>
            </a:xfrm>
            <a:prstGeom prst="straightConnector1">
              <a:avLst/>
            </a:prstGeom>
            <a:ln>
              <a:solidFill>
                <a:srgbClr val="299B9C"/>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E7191828-F35E-D345-8875-90A21E88F460}"/>
              </a:ext>
            </a:extLst>
          </p:cNvPr>
          <p:cNvSpPr txBox="1"/>
          <p:nvPr/>
        </p:nvSpPr>
        <p:spPr>
          <a:xfrm>
            <a:off x="1342992" y="5875964"/>
            <a:ext cx="4122099"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2. The Future Cone, </a:t>
            </a:r>
            <a:r>
              <a:rPr lang="en-US" sz="1100" b="1"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Voros</a:t>
            </a: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J 2017</a:t>
            </a:r>
          </a:p>
        </p:txBody>
      </p:sp>
      <p:sp>
        <p:nvSpPr>
          <p:cNvPr id="35" name="TextBox 34">
            <a:extLst>
              <a:ext uri="{FF2B5EF4-FFF2-40B4-BE49-F238E27FC236}">
                <a16:creationId xmlns:a16="http://schemas.microsoft.com/office/drawing/2014/main" id="{AE1E3498-06CD-E64F-AE77-3614B17C369D}"/>
              </a:ext>
            </a:extLst>
          </p:cNvPr>
          <p:cNvSpPr txBox="1"/>
          <p:nvPr/>
        </p:nvSpPr>
        <p:spPr>
          <a:xfrm>
            <a:off x="5465103" y="753385"/>
            <a:ext cx="3703637" cy="5339923"/>
          </a:xfrm>
          <a:prstGeom prst="rect">
            <a:avLst/>
          </a:prstGeom>
          <a:noFill/>
        </p:spPr>
        <p:txBody>
          <a:bodyPr wrap="square" rtlCol="0">
            <a:spAutoFit/>
          </a:bodyPr>
          <a:lstStyle/>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The project studies a domain and technology that is still in the nascent stages of development. Designers need to study the problem in the context of future by understanding the present. New &amp; emerging technology aims to provide optimal solutions for the Preferable future. A preferable future is a future that we think ‘should’ or ‘ought to’ happen </a:t>
            </a:r>
            <a:r>
              <a:rPr lang="en-US" sz="1100">
                <a:solidFill>
                  <a:srgbClr val="0070C0"/>
                </a:solidFill>
                <a:latin typeface="Calibri" panose="020F0502020204030204" pitchFamily="34" charset="0"/>
                <a:ea typeface="Helvetica Neue" panose="02000503000000020004" pitchFamily="2" charset="0"/>
                <a:cs typeface="Calibri" panose="020F0502020204030204" pitchFamily="34" charset="0"/>
              </a:rPr>
              <a:t>[3]</a:t>
            </a: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Architects of the future have various thoughts and theories regarding a preferable future and based on their belief, they work towards constructing a preferable future. This project also aims to define certain values and principles for the future of Autonomous System. </a:t>
            </a:r>
          </a:p>
          <a:p>
            <a:pPr algn="just"/>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However, the larger focus of the project is to work for the ‘Transition period from Now to Preferable Future’. In the domain of autonomous system, a widely agreed preferable future is to achieve full autonomy. While we aim for system which are fully autonomous, in the period of transition we come across various degrees of autonomy technologies existing within human environment, introducing their own complexity in the ecosystem. The project aims to study the transition to full autonomy and propose interventions for this transition period. Any technology that hasn’t fully matured yet bring a certain level of complexity to the environment. Autonomous Technology is a technology that comes with its’ skepticism from human being due to the pessimism around automation that aims to replace humans’ roles in society. So, the project aims to understand this technology and its interactions with human being in its transitional phase. And henceforth, the question will not be ‘Is the system autonomous’, rather ‘To what extent is the system autonomous’?</a:t>
            </a:r>
          </a:p>
        </p:txBody>
      </p:sp>
      <p:grpSp>
        <p:nvGrpSpPr>
          <p:cNvPr id="53" name="Group 52">
            <a:extLst>
              <a:ext uri="{FF2B5EF4-FFF2-40B4-BE49-F238E27FC236}">
                <a16:creationId xmlns:a16="http://schemas.microsoft.com/office/drawing/2014/main" id="{779F7867-B9E4-744A-B65D-A3170DADBB60}"/>
              </a:ext>
            </a:extLst>
          </p:cNvPr>
          <p:cNvGrpSpPr/>
          <p:nvPr/>
        </p:nvGrpSpPr>
        <p:grpSpPr>
          <a:xfrm>
            <a:off x="3641443" y="2468568"/>
            <a:ext cx="1449612" cy="215444"/>
            <a:chOff x="4010536" y="3160187"/>
            <a:chExt cx="1449612" cy="215444"/>
          </a:xfrm>
        </p:grpSpPr>
        <p:sp>
          <p:nvSpPr>
            <p:cNvPr id="45" name="TextBox 44">
              <a:extLst>
                <a:ext uri="{FF2B5EF4-FFF2-40B4-BE49-F238E27FC236}">
                  <a16:creationId xmlns:a16="http://schemas.microsoft.com/office/drawing/2014/main" id="{01C58C3F-4337-6045-9CC6-F007D7A9D9EC}"/>
                </a:ext>
              </a:extLst>
            </p:cNvPr>
            <p:cNvSpPr txBox="1"/>
            <p:nvPr/>
          </p:nvSpPr>
          <p:spPr>
            <a:xfrm>
              <a:off x="4527657" y="3160187"/>
              <a:ext cx="932491" cy="215444"/>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Plausible Future</a:t>
              </a:r>
            </a:p>
          </p:txBody>
        </p:sp>
        <p:cxnSp>
          <p:nvCxnSpPr>
            <p:cNvPr id="46" name="Straight Arrow Connector 45">
              <a:extLst>
                <a:ext uri="{FF2B5EF4-FFF2-40B4-BE49-F238E27FC236}">
                  <a16:creationId xmlns:a16="http://schemas.microsoft.com/office/drawing/2014/main" id="{ABB586AA-C83F-D94F-9807-AB88F8730236}"/>
                </a:ext>
              </a:extLst>
            </p:cNvPr>
            <p:cNvCxnSpPr>
              <a:cxnSpLocks/>
            </p:cNvCxnSpPr>
            <p:nvPr/>
          </p:nvCxnSpPr>
          <p:spPr>
            <a:xfrm>
              <a:off x="4010536" y="3262489"/>
              <a:ext cx="617909" cy="0"/>
            </a:xfrm>
            <a:prstGeom prst="straightConnector1">
              <a:avLst/>
            </a:prstGeom>
            <a:ln>
              <a:solidFill>
                <a:srgbClr val="299B9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89A8712-03D5-F449-AB38-90375A05CF2D}"/>
              </a:ext>
            </a:extLst>
          </p:cNvPr>
          <p:cNvGrpSpPr/>
          <p:nvPr/>
        </p:nvGrpSpPr>
        <p:grpSpPr>
          <a:xfrm>
            <a:off x="3641443" y="2937069"/>
            <a:ext cx="1449612" cy="215444"/>
            <a:chOff x="4021824" y="3562266"/>
            <a:chExt cx="1449612" cy="215444"/>
          </a:xfrm>
        </p:grpSpPr>
        <p:sp>
          <p:nvSpPr>
            <p:cNvPr id="47" name="TextBox 46">
              <a:extLst>
                <a:ext uri="{FF2B5EF4-FFF2-40B4-BE49-F238E27FC236}">
                  <a16:creationId xmlns:a16="http://schemas.microsoft.com/office/drawing/2014/main" id="{ADB644DF-EA11-894E-BE72-2F9867F909D6}"/>
                </a:ext>
              </a:extLst>
            </p:cNvPr>
            <p:cNvSpPr txBox="1"/>
            <p:nvPr/>
          </p:nvSpPr>
          <p:spPr>
            <a:xfrm>
              <a:off x="4538945" y="3562266"/>
              <a:ext cx="932491" cy="215444"/>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Probable Future</a:t>
              </a:r>
            </a:p>
          </p:txBody>
        </p:sp>
        <p:cxnSp>
          <p:nvCxnSpPr>
            <p:cNvPr id="48" name="Straight Arrow Connector 47">
              <a:extLst>
                <a:ext uri="{FF2B5EF4-FFF2-40B4-BE49-F238E27FC236}">
                  <a16:creationId xmlns:a16="http://schemas.microsoft.com/office/drawing/2014/main" id="{BAF8E303-D9FC-6A45-99C7-33BAB7AAA8D4}"/>
                </a:ext>
              </a:extLst>
            </p:cNvPr>
            <p:cNvCxnSpPr>
              <a:cxnSpLocks/>
            </p:cNvCxnSpPr>
            <p:nvPr/>
          </p:nvCxnSpPr>
          <p:spPr>
            <a:xfrm>
              <a:off x="4021824" y="3664568"/>
              <a:ext cx="617909" cy="0"/>
            </a:xfrm>
            <a:prstGeom prst="straightConnector1">
              <a:avLst/>
            </a:prstGeom>
            <a:ln>
              <a:solidFill>
                <a:srgbClr val="299B9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F91B3512-D0F3-EE43-9F1C-2B5A8D52449C}"/>
              </a:ext>
            </a:extLst>
          </p:cNvPr>
          <p:cNvGrpSpPr/>
          <p:nvPr/>
        </p:nvGrpSpPr>
        <p:grpSpPr>
          <a:xfrm>
            <a:off x="3641443" y="3461435"/>
            <a:ext cx="1498252" cy="415498"/>
            <a:chOff x="4021824" y="3792365"/>
            <a:chExt cx="1498252" cy="415498"/>
          </a:xfrm>
        </p:grpSpPr>
        <p:sp>
          <p:nvSpPr>
            <p:cNvPr id="49" name="TextBox 48">
              <a:extLst>
                <a:ext uri="{FF2B5EF4-FFF2-40B4-BE49-F238E27FC236}">
                  <a16:creationId xmlns:a16="http://schemas.microsoft.com/office/drawing/2014/main" id="{D50FD4EF-18D0-9745-8E20-57C04DB609EA}"/>
                </a:ext>
              </a:extLst>
            </p:cNvPr>
            <p:cNvSpPr txBox="1"/>
            <p:nvPr/>
          </p:nvSpPr>
          <p:spPr>
            <a:xfrm>
              <a:off x="4587585" y="3792365"/>
              <a:ext cx="932491" cy="415498"/>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Preferable Future</a:t>
              </a:r>
            </a:p>
          </p:txBody>
        </p:sp>
        <p:cxnSp>
          <p:nvCxnSpPr>
            <p:cNvPr id="50" name="Straight Arrow Connector 49">
              <a:extLst>
                <a:ext uri="{FF2B5EF4-FFF2-40B4-BE49-F238E27FC236}">
                  <a16:creationId xmlns:a16="http://schemas.microsoft.com/office/drawing/2014/main" id="{5BAF8936-26F4-B14B-B648-31AFFAC3F28F}"/>
                </a:ext>
              </a:extLst>
            </p:cNvPr>
            <p:cNvCxnSpPr>
              <a:cxnSpLocks/>
            </p:cNvCxnSpPr>
            <p:nvPr/>
          </p:nvCxnSpPr>
          <p:spPr>
            <a:xfrm>
              <a:off x="4021824" y="3894667"/>
              <a:ext cx="617909" cy="0"/>
            </a:xfrm>
            <a:prstGeom prst="straightConnector1">
              <a:avLst/>
            </a:prstGeom>
            <a:ln>
              <a:solidFill>
                <a:srgbClr val="299B9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3EC1C759-8AFF-9D44-A928-32CCF7DC4D3C}"/>
              </a:ext>
            </a:extLst>
          </p:cNvPr>
          <p:cNvGrpSpPr/>
          <p:nvPr/>
        </p:nvGrpSpPr>
        <p:grpSpPr>
          <a:xfrm>
            <a:off x="1376892" y="3120187"/>
            <a:ext cx="3723891" cy="215444"/>
            <a:chOff x="1757273" y="3142765"/>
            <a:chExt cx="3723891" cy="215444"/>
          </a:xfrm>
        </p:grpSpPr>
        <p:sp>
          <p:nvSpPr>
            <p:cNvPr id="56" name="TextBox 55">
              <a:extLst>
                <a:ext uri="{FF2B5EF4-FFF2-40B4-BE49-F238E27FC236}">
                  <a16:creationId xmlns:a16="http://schemas.microsoft.com/office/drawing/2014/main" id="{DA6773A4-931E-3A4F-83F8-8A624387079B}"/>
                </a:ext>
              </a:extLst>
            </p:cNvPr>
            <p:cNvSpPr txBox="1"/>
            <p:nvPr/>
          </p:nvSpPr>
          <p:spPr>
            <a:xfrm>
              <a:off x="4548673" y="3142765"/>
              <a:ext cx="932491" cy="215444"/>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Projected Future</a:t>
              </a:r>
            </a:p>
          </p:txBody>
        </p:sp>
        <p:cxnSp>
          <p:nvCxnSpPr>
            <p:cNvPr id="57" name="Straight Arrow Connector 56">
              <a:extLst>
                <a:ext uri="{FF2B5EF4-FFF2-40B4-BE49-F238E27FC236}">
                  <a16:creationId xmlns:a16="http://schemas.microsoft.com/office/drawing/2014/main" id="{8F9F5B70-3F09-694A-BCA6-C9083F863314}"/>
                </a:ext>
              </a:extLst>
            </p:cNvPr>
            <p:cNvCxnSpPr>
              <a:cxnSpLocks/>
              <a:stCxn id="60" idx="3"/>
            </p:cNvCxnSpPr>
            <p:nvPr/>
          </p:nvCxnSpPr>
          <p:spPr>
            <a:xfrm>
              <a:off x="1757273" y="3201603"/>
              <a:ext cx="2882460" cy="44484"/>
            </a:xfrm>
            <a:prstGeom prst="straightConnector1">
              <a:avLst/>
            </a:prstGeom>
            <a:ln>
              <a:solidFill>
                <a:srgbClr val="299B9C"/>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E032D14A-8367-D845-90C8-E2597A1D9150}"/>
              </a:ext>
            </a:extLst>
          </p:cNvPr>
          <p:cNvSpPr txBox="1"/>
          <p:nvPr/>
        </p:nvSpPr>
        <p:spPr>
          <a:xfrm>
            <a:off x="938760" y="3071302"/>
            <a:ext cx="438132" cy="215444"/>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Now</a:t>
            </a:r>
          </a:p>
        </p:txBody>
      </p:sp>
      <p:sp>
        <p:nvSpPr>
          <p:cNvPr id="61" name="TextBox 60">
            <a:extLst>
              <a:ext uri="{FF2B5EF4-FFF2-40B4-BE49-F238E27FC236}">
                <a16:creationId xmlns:a16="http://schemas.microsoft.com/office/drawing/2014/main" id="{6598FC44-278E-964C-8936-BFE525336966}"/>
              </a:ext>
            </a:extLst>
          </p:cNvPr>
          <p:cNvSpPr txBox="1"/>
          <p:nvPr/>
        </p:nvSpPr>
        <p:spPr>
          <a:xfrm>
            <a:off x="4463673" y="4837488"/>
            <a:ext cx="438132" cy="215444"/>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Time</a:t>
            </a:r>
          </a:p>
        </p:txBody>
      </p:sp>
      <p:grpSp>
        <p:nvGrpSpPr>
          <p:cNvPr id="23" name="Group 22">
            <a:extLst>
              <a:ext uri="{FF2B5EF4-FFF2-40B4-BE49-F238E27FC236}">
                <a16:creationId xmlns:a16="http://schemas.microsoft.com/office/drawing/2014/main" id="{28F90448-C03A-4F4E-8929-55E51DE6E787}"/>
              </a:ext>
            </a:extLst>
          </p:cNvPr>
          <p:cNvGrpSpPr/>
          <p:nvPr/>
        </p:nvGrpSpPr>
        <p:grpSpPr>
          <a:xfrm>
            <a:off x="1365681" y="5183560"/>
            <a:ext cx="3157514" cy="260814"/>
            <a:chOff x="1365680" y="5244522"/>
            <a:chExt cx="3535287" cy="260814"/>
          </a:xfrm>
        </p:grpSpPr>
        <p:sp>
          <p:nvSpPr>
            <p:cNvPr id="67" name="Rectangle 66">
              <a:extLst>
                <a:ext uri="{FF2B5EF4-FFF2-40B4-BE49-F238E27FC236}">
                  <a16:creationId xmlns:a16="http://schemas.microsoft.com/office/drawing/2014/main" id="{6767B595-C99C-8C40-B773-777088C14ABE}"/>
                </a:ext>
              </a:extLst>
            </p:cNvPr>
            <p:cNvSpPr/>
            <p:nvPr/>
          </p:nvSpPr>
          <p:spPr>
            <a:xfrm>
              <a:off x="1365680" y="5244522"/>
              <a:ext cx="3535287" cy="2527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D207B73-146A-7742-897E-D814C983DAA0}"/>
                </a:ext>
              </a:extLst>
            </p:cNvPr>
            <p:cNvSpPr txBox="1"/>
            <p:nvPr/>
          </p:nvSpPr>
          <p:spPr>
            <a:xfrm>
              <a:off x="1365680" y="5251420"/>
              <a:ext cx="3535285"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Transition period from Now to Preferable Future</a:t>
              </a:r>
            </a:p>
          </p:txBody>
        </p:sp>
      </p:grpSp>
      <p:cxnSp>
        <p:nvCxnSpPr>
          <p:cNvPr id="58" name="Straight Connector 57">
            <a:extLst>
              <a:ext uri="{FF2B5EF4-FFF2-40B4-BE49-F238E27FC236}">
                <a16:creationId xmlns:a16="http://schemas.microsoft.com/office/drawing/2014/main" id="{0CE7BD79-C28A-2C48-A73C-193D44C1696B}"/>
              </a:ext>
            </a:extLst>
          </p:cNvPr>
          <p:cNvCxnSpPr>
            <a:cxnSpLocks/>
          </p:cNvCxnSpPr>
          <p:nvPr/>
        </p:nvCxnSpPr>
        <p:spPr>
          <a:xfrm>
            <a:off x="1373524" y="1629980"/>
            <a:ext cx="0" cy="3315982"/>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432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60</a:t>
            </a:fld>
            <a:endParaRPr lang="en-US"/>
          </a:p>
        </p:txBody>
      </p:sp>
      <p:pic>
        <p:nvPicPr>
          <p:cNvPr id="6" name="Picture 5">
            <a:extLst>
              <a:ext uri="{FF2B5EF4-FFF2-40B4-BE49-F238E27FC236}">
                <a16:creationId xmlns:a16="http://schemas.microsoft.com/office/drawing/2014/main" id="{F7297633-AD89-A542-9E75-63C708DE27E2}"/>
              </a:ext>
            </a:extLst>
          </p:cNvPr>
          <p:cNvPicPr>
            <a:picLocks noChangeAspect="1"/>
          </p:cNvPicPr>
          <p:nvPr/>
        </p:nvPicPr>
        <p:blipFill>
          <a:blip r:embed="rId2"/>
          <a:stretch>
            <a:fillRect/>
          </a:stretch>
        </p:blipFill>
        <p:spPr>
          <a:xfrm>
            <a:off x="0" y="851781"/>
            <a:ext cx="9906000" cy="5154438"/>
          </a:xfrm>
          <a:prstGeom prst="rect">
            <a:avLst/>
          </a:prstGeom>
        </p:spPr>
      </p:pic>
    </p:spTree>
    <p:extLst>
      <p:ext uri="{BB962C8B-B14F-4D97-AF65-F5344CB8AC3E}">
        <p14:creationId xmlns:p14="http://schemas.microsoft.com/office/powerpoint/2010/main" val="4011721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063B2A-230B-4C44-952E-8E90F0D47623}"/>
              </a:ext>
            </a:extLst>
          </p:cNvPr>
          <p:cNvPicPr>
            <a:picLocks noChangeAspect="1"/>
          </p:cNvPicPr>
          <p:nvPr/>
        </p:nvPicPr>
        <p:blipFill>
          <a:blip r:embed="rId2"/>
          <a:stretch>
            <a:fillRect/>
          </a:stretch>
        </p:blipFill>
        <p:spPr>
          <a:xfrm>
            <a:off x="0" y="1986842"/>
            <a:ext cx="9906000" cy="4929637"/>
          </a:xfrm>
          <a:prstGeom prst="rect">
            <a:avLst/>
          </a:prstGeom>
        </p:spPr>
      </p:pic>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61</a:t>
            </a:fld>
            <a:endParaRPr lang="en-US"/>
          </a:p>
        </p:txBody>
      </p:sp>
      <p:pic>
        <p:nvPicPr>
          <p:cNvPr id="3" name="Picture 2">
            <a:extLst>
              <a:ext uri="{FF2B5EF4-FFF2-40B4-BE49-F238E27FC236}">
                <a16:creationId xmlns:a16="http://schemas.microsoft.com/office/drawing/2014/main" id="{BE4289D0-D214-9E41-AA09-73262AAFDDF2}"/>
              </a:ext>
            </a:extLst>
          </p:cNvPr>
          <p:cNvPicPr>
            <a:picLocks noChangeAspect="1"/>
          </p:cNvPicPr>
          <p:nvPr/>
        </p:nvPicPr>
        <p:blipFill>
          <a:blip r:embed="rId3"/>
          <a:stretch>
            <a:fillRect/>
          </a:stretch>
        </p:blipFill>
        <p:spPr>
          <a:xfrm>
            <a:off x="0" y="16480"/>
            <a:ext cx="9906000" cy="4630479"/>
          </a:xfrm>
          <a:prstGeom prst="rect">
            <a:avLst/>
          </a:prstGeom>
        </p:spPr>
      </p:pic>
    </p:spTree>
    <p:extLst>
      <p:ext uri="{BB962C8B-B14F-4D97-AF65-F5344CB8AC3E}">
        <p14:creationId xmlns:p14="http://schemas.microsoft.com/office/powerpoint/2010/main" val="3643733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62</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6.5 Understanding On Road Interactions</a:t>
            </a:r>
          </a:p>
        </p:txBody>
      </p:sp>
      <p:sp>
        <p:nvSpPr>
          <p:cNvPr id="13" name="Rectangle 12">
            <a:extLst>
              <a:ext uri="{FF2B5EF4-FFF2-40B4-BE49-F238E27FC236}">
                <a16:creationId xmlns:a16="http://schemas.microsoft.com/office/drawing/2014/main" id="{65BC8DD9-B628-214D-8944-E7C12A642C1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F55F6790-77B3-9B44-B938-A2F80E3F14C4}"/>
              </a:ext>
            </a:extLst>
          </p:cNvPr>
          <p:cNvSpPr/>
          <p:nvPr/>
        </p:nvSpPr>
        <p:spPr>
          <a:xfrm>
            <a:off x="1396314" y="1507527"/>
            <a:ext cx="5696464" cy="3867665"/>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6914F24E-97A1-2944-8DE1-B330417977F9}"/>
              </a:ext>
            </a:extLst>
          </p:cNvPr>
          <p:cNvGrpSpPr/>
          <p:nvPr/>
        </p:nvGrpSpPr>
        <p:grpSpPr>
          <a:xfrm>
            <a:off x="3369275" y="2464281"/>
            <a:ext cx="1746422" cy="1746420"/>
            <a:chOff x="3369275" y="2464281"/>
            <a:chExt cx="1746422" cy="1746420"/>
          </a:xfrm>
        </p:grpSpPr>
        <p:sp>
          <p:nvSpPr>
            <p:cNvPr id="3" name="Oval 2">
              <a:extLst>
                <a:ext uri="{FF2B5EF4-FFF2-40B4-BE49-F238E27FC236}">
                  <a16:creationId xmlns:a16="http://schemas.microsoft.com/office/drawing/2014/main" id="{663EC81E-1DC3-894B-BC18-B21A436F9340}"/>
                </a:ext>
              </a:extLst>
            </p:cNvPr>
            <p:cNvSpPr/>
            <p:nvPr/>
          </p:nvSpPr>
          <p:spPr>
            <a:xfrm>
              <a:off x="3536091" y="2629037"/>
              <a:ext cx="1416910" cy="1416908"/>
            </a:xfrm>
            <a:prstGeom prst="ellipse">
              <a:avLst/>
            </a:prstGeom>
            <a:noFill/>
            <a:ln>
              <a:solidFill>
                <a:srgbClr val="299B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B1C240D1-C9E7-1140-9C79-E02EB24D6148}"/>
                </a:ext>
              </a:extLst>
            </p:cNvPr>
            <p:cNvSpPr/>
            <p:nvPr/>
          </p:nvSpPr>
          <p:spPr>
            <a:xfrm>
              <a:off x="3369275" y="2464281"/>
              <a:ext cx="1746422" cy="1746420"/>
            </a:xfrm>
            <a:prstGeom prst="ellipse">
              <a:avLst/>
            </a:prstGeom>
            <a:noFill/>
            <a:ln>
              <a:solidFill>
                <a:srgbClr val="299B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 name="Straight Connector 4">
              <a:extLst>
                <a:ext uri="{FF2B5EF4-FFF2-40B4-BE49-F238E27FC236}">
                  <a16:creationId xmlns:a16="http://schemas.microsoft.com/office/drawing/2014/main" id="{2055CF85-9103-B246-94CB-AD4EA7A767D4}"/>
                </a:ext>
              </a:extLst>
            </p:cNvPr>
            <p:cNvCxnSpPr>
              <a:stCxn id="3" idx="4"/>
              <a:endCxn id="12" idx="4"/>
            </p:cNvCxnSpPr>
            <p:nvPr/>
          </p:nvCxnSpPr>
          <p:spPr>
            <a:xfrm flipH="1">
              <a:off x="4242486" y="4045945"/>
              <a:ext cx="2060" cy="164756"/>
            </a:xfrm>
            <a:prstGeom prst="line">
              <a:avLst/>
            </a:prstGeom>
            <a:noFill/>
            <a:ln>
              <a:solidFill>
                <a:srgbClr val="299B9C"/>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F8F3CF39-18C6-1D43-A5C1-08CC8C91002D}"/>
                </a:ext>
              </a:extLst>
            </p:cNvPr>
            <p:cNvCxnSpPr>
              <a:stCxn id="3" idx="5"/>
              <a:endCxn id="12" idx="5"/>
            </p:cNvCxnSpPr>
            <p:nvPr/>
          </p:nvCxnSpPr>
          <p:spPr>
            <a:xfrm>
              <a:off x="4745499" y="3838444"/>
              <a:ext cx="114440" cy="116500"/>
            </a:xfrm>
            <a:prstGeom prst="line">
              <a:avLst/>
            </a:prstGeom>
            <a:noFill/>
            <a:ln>
              <a:solidFill>
                <a:srgbClr val="299B9C"/>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957C921F-345D-ED46-851A-A74E89FA9556}"/>
                </a:ext>
              </a:extLst>
            </p:cNvPr>
            <p:cNvCxnSpPr>
              <a:stCxn id="3" idx="6"/>
              <a:endCxn id="12" idx="6"/>
            </p:cNvCxnSpPr>
            <p:nvPr/>
          </p:nvCxnSpPr>
          <p:spPr>
            <a:xfrm>
              <a:off x="4953001" y="3337491"/>
              <a:ext cx="162696" cy="0"/>
            </a:xfrm>
            <a:prstGeom prst="line">
              <a:avLst/>
            </a:prstGeom>
            <a:noFill/>
            <a:ln>
              <a:solidFill>
                <a:srgbClr val="299B9C"/>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5B436C1A-F5DF-1040-BABD-6126EC14AFE6}"/>
                </a:ext>
              </a:extLst>
            </p:cNvPr>
            <p:cNvCxnSpPr>
              <a:stCxn id="3" idx="7"/>
              <a:endCxn id="12" idx="7"/>
            </p:cNvCxnSpPr>
            <p:nvPr/>
          </p:nvCxnSpPr>
          <p:spPr>
            <a:xfrm flipV="1">
              <a:off x="4745499" y="2720038"/>
              <a:ext cx="114440" cy="116500"/>
            </a:xfrm>
            <a:prstGeom prst="line">
              <a:avLst/>
            </a:prstGeom>
            <a:noFill/>
            <a:ln>
              <a:solidFill>
                <a:srgbClr val="299B9C"/>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a:extLst>
                <a:ext uri="{FF2B5EF4-FFF2-40B4-BE49-F238E27FC236}">
                  <a16:creationId xmlns:a16="http://schemas.microsoft.com/office/drawing/2014/main" id="{CFE1E005-0B9D-624F-8F0B-FE65F86C5B11}"/>
                </a:ext>
              </a:extLst>
            </p:cNvPr>
            <p:cNvCxnSpPr>
              <a:stCxn id="3" idx="0"/>
              <a:endCxn id="12" idx="0"/>
            </p:cNvCxnSpPr>
            <p:nvPr/>
          </p:nvCxnSpPr>
          <p:spPr>
            <a:xfrm flipH="1" flipV="1">
              <a:off x="4242486" y="2464281"/>
              <a:ext cx="2060" cy="164756"/>
            </a:xfrm>
            <a:prstGeom prst="line">
              <a:avLst/>
            </a:prstGeom>
            <a:noFill/>
            <a:ln>
              <a:solidFill>
                <a:srgbClr val="299B9C"/>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1C3517E8-9053-3345-87B0-637487F9F245}"/>
                </a:ext>
              </a:extLst>
            </p:cNvPr>
            <p:cNvCxnSpPr>
              <a:stCxn id="3" idx="1"/>
              <a:endCxn id="12" idx="1"/>
            </p:cNvCxnSpPr>
            <p:nvPr/>
          </p:nvCxnSpPr>
          <p:spPr>
            <a:xfrm flipH="1" flipV="1">
              <a:off x="3625033" y="2720038"/>
              <a:ext cx="118560" cy="116500"/>
            </a:xfrm>
            <a:prstGeom prst="line">
              <a:avLst/>
            </a:prstGeom>
            <a:noFill/>
            <a:ln>
              <a:solidFill>
                <a:srgbClr val="299B9C"/>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BD7FA973-E731-FF43-BD6E-92A909AE1256}"/>
                </a:ext>
              </a:extLst>
            </p:cNvPr>
            <p:cNvCxnSpPr>
              <a:stCxn id="3" idx="2"/>
              <a:endCxn id="12" idx="2"/>
            </p:cNvCxnSpPr>
            <p:nvPr/>
          </p:nvCxnSpPr>
          <p:spPr>
            <a:xfrm flipH="1">
              <a:off x="3369275" y="3337491"/>
              <a:ext cx="166816" cy="0"/>
            </a:xfrm>
            <a:prstGeom prst="line">
              <a:avLst/>
            </a:prstGeom>
            <a:noFill/>
            <a:ln>
              <a:solidFill>
                <a:srgbClr val="299B9C"/>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08129B60-840A-2941-98BF-0E51CA404202}"/>
                </a:ext>
              </a:extLst>
            </p:cNvPr>
            <p:cNvCxnSpPr>
              <a:stCxn id="12" idx="3"/>
              <a:endCxn id="3" idx="3"/>
            </p:cNvCxnSpPr>
            <p:nvPr/>
          </p:nvCxnSpPr>
          <p:spPr>
            <a:xfrm flipV="1">
              <a:off x="3625033" y="3838444"/>
              <a:ext cx="118560" cy="116500"/>
            </a:xfrm>
            <a:prstGeom prst="line">
              <a:avLst/>
            </a:prstGeom>
            <a:noFill/>
            <a:ln>
              <a:solidFill>
                <a:srgbClr val="299B9C"/>
              </a:solidFill>
            </a:ln>
          </p:spPr>
          <p:style>
            <a:lnRef idx="2">
              <a:schemeClr val="accent1">
                <a:shade val="50000"/>
              </a:schemeClr>
            </a:lnRef>
            <a:fillRef idx="1">
              <a:schemeClr val="accent1"/>
            </a:fillRef>
            <a:effectRef idx="0">
              <a:schemeClr val="accent1"/>
            </a:effectRef>
            <a:fontRef idx="minor">
              <a:schemeClr val="lt1"/>
            </a:fontRef>
          </p:style>
        </p:cxnSp>
      </p:grpSp>
      <p:sp>
        <p:nvSpPr>
          <p:cNvPr id="32" name="Rounded Rectangle 31">
            <a:extLst>
              <a:ext uri="{FF2B5EF4-FFF2-40B4-BE49-F238E27FC236}">
                <a16:creationId xmlns:a16="http://schemas.microsoft.com/office/drawing/2014/main" id="{1630BD10-1B4F-B746-892D-D3CC5A8ED8AF}"/>
              </a:ext>
            </a:extLst>
          </p:cNvPr>
          <p:cNvSpPr/>
          <p:nvPr/>
        </p:nvSpPr>
        <p:spPr>
          <a:xfrm>
            <a:off x="5921406" y="3160451"/>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A14A04F1-4F8F-6441-A007-7E88F5288CEB}"/>
              </a:ext>
            </a:extLst>
          </p:cNvPr>
          <p:cNvSpPr/>
          <p:nvPr/>
        </p:nvSpPr>
        <p:spPr>
          <a:xfrm>
            <a:off x="5246703" y="1908699"/>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83904CF3-5E34-CC4F-A513-B8052A29E599}"/>
              </a:ext>
            </a:extLst>
          </p:cNvPr>
          <p:cNvSpPr/>
          <p:nvPr/>
        </p:nvSpPr>
        <p:spPr>
          <a:xfrm>
            <a:off x="6143347" y="3870665"/>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23DF164C-85C7-FD48-864F-AD7C1CB842FF}"/>
              </a:ext>
            </a:extLst>
          </p:cNvPr>
          <p:cNvSpPr/>
          <p:nvPr/>
        </p:nvSpPr>
        <p:spPr>
          <a:xfrm>
            <a:off x="5317724" y="4367815"/>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0B6593D9-E937-CE4D-BA14-36B79FF0E6E5}"/>
              </a:ext>
            </a:extLst>
          </p:cNvPr>
          <p:cNvSpPr/>
          <p:nvPr/>
        </p:nvSpPr>
        <p:spPr>
          <a:xfrm>
            <a:off x="5157926" y="4479515"/>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9DFC219E-F52E-A149-BEDC-70AFAF438374}"/>
              </a:ext>
            </a:extLst>
          </p:cNvPr>
          <p:cNvSpPr/>
          <p:nvPr/>
        </p:nvSpPr>
        <p:spPr>
          <a:xfrm>
            <a:off x="6027937" y="4767311"/>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26E067C5-CAC9-894E-8817-EC24D4B5BF68}"/>
              </a:ext>
            </a:extLst>
          </p:cNvPr>
          <p:cNvSpPr/>
          <p:nvPr/>
        </p:nvSpPr>
        <p:spPr>
          <a:xfrm>
            <a:off x="4083727" y="1740026"/>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F8D5D45E-B047-704D-A2DA-9C6D239A8F4E}"/>
              </a:ext>
            </a:extLst>
          </p:cNvPr>
          <p:cNvSpPr/>
          <p:nvPr/>
        </p:nvSpPr>
        <p:spPr>
          <a:xfrm>
            <a:off x="2724031" y="2747697"/>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538092F2-F41B-AB46-B8CB-B4581B4FE96C}"/>
              </a:ext>
            </a:extLst>
          </p:cNvPr>
          <p:cNvSpPr/>
          <p:nvPr/>
        </p:nvSpPr>
        <p:spPr>
          <a:xfrm>
            <a:off x="1828797" y="2361464"/>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EF856EE1-593F-4E4D-A87F-F0638DB6B286}"/>
              </a:ext>
            </a:extLst>
          </p:cNvPr>
          <p:cNvSpPr/>
          <p:nvPr/>
        </p:nvSpPr>
        <p:spPr>
          <a:xfrm>
            <a:off x="2876362" y="4181385"/>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4359251A-1E90-8446-AB47-1DD37049F85A}"/>
              </a:ext>
            </a:extLst>
          </p:cNvPr>
          <p:cNvSpPr/>
          <p:nvPr/>
        </p:nvSpPr>
        <p:spPr>
          <a:xfrm>
            <a:off x="2175026" y="4527614"/>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65BF106-6144-354C-92B2-1DE798E58682}"/>
              </a:ext>
            </a:extLst>
          </p:cNvPr>
          <p:cNvSpPr/>
          <p:nvPr/>
        </p:nvSpPr>
        <p:spPr>
          <a:xfrm>
            <a:off x="5992426" y="2063208"/>
            <a:ext cx="311392" cy="3113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A9144FB6-C2C6-F44E-99A7-F1100AC46203}"/>
              </a:ext>
            </a:extLst>
          </p:cNvPr>
          <p:cNvSpPr/>
          <p:nvPr/>
        </p:nvSpPr>
        <p:spPr>
          <a:xfrm>
            <a:off x="5992426" y="2438706"/>
            <a:ext cx="311392" cy="3113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AD0BCE17-3EC1-F645-B612-3BB3AF3FD5D0}"/>
              </a:ext>
            </a:extLst>
          </p:cNvPr>
          <p:cNvSpPr/>
          <p:nvPr/>
        </p:nvSpPr>
        <p:spPr>
          <a:xfrm>
            <a:off x="5528299" y="3975136"/>
            <a:ext cx="311392" cy="3113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id="{C0DCFCAF-32C9-8C46-B531-346B4C2E16FD}"/>
              </a:ext>
            </a:extLst>
          </p:cNvPr>
          <p:cNvSpPr/>
          <p:nvPr/>
        </p:nvSpPr>
        <p:spPr>
          <a:xfrm>
            <a:off x="2485610" y="3553003"/>
            <a:ext cx="311392" cy="3113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DFC3595B-AFF3-3149-816D-97E2BB56AE21}"/>
              </a:ext>
            </a:extLst>
          </p:cNvPr>
          <p:cNvSpPr/>
          <p:nvPr/>
        </p:nvSpPr>
        <p:spPr>
          <a:xfrm>
            <a:off x="1635172" y="2991463"/>
            <a:ext cx="311392" cy="3113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0AEF241B-9420-E740-9FFD-CE313ED06BFF}"/>
              </a:ext>
            </a:extLst>
          </p:cNvPr>
          <p:cNvSpPr/>
          <p:nvPr/>
        </p:nvSpPr>
        <p:spPr>
          <a:xfrm>
            <a:off x="2701972" y="2000863"/>
            <a:ext cx="311392" cy="3113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4655AB06-FC46-5841-8AD5-2E479DC9A881}"/>
              </a:ext>
            </a:extLst>
          </p:cNvPr>
          <p:cNvSpPr/>
          <p:nvPr/>
        </p:nvSpPr>
        <p:spPr>
          <a:xfrm>
            <a:off x="2618845" y="4716354"/>
            <a:ext cx="311392" cy="3113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7C852FC2-E68D-FE43-B848-97B22BC2FC69}"/>
              </a:ext>
            </a:extLst>
          </p:cNvPr>
          <p:cNvSpPr/>
          <p:nvPr/>
        </p:nvSpPr>
        <p:spPr>
          <a:xfrm>
            <a:off x="3955809" y="4723282"/>
            <a:ext cx="311392" cy="3113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a:extLst>
              <a:ext uri="{FF2B5EF4-FFF2-40B4-BE49-F238E27FC236}">
                <a16:creationId xmlns:a16="http://schemas.microsoft.com/office/drawing/2014/main" id="{6503E168-9CF6-2C45-8AA4-13BC931DC107}"/>
              </a:ext>
            </a:extLst>
          </p:cNvPr>
          <p:cNvSpPr/>
          <p:nvPr/>
        </p:nvSpPr>
        <p:spPr>
          <a:xfrm>
            <a:off x="5465954" y="4979591"/>
            <a:ext cx="311392" cy="3113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ounded Rectangle 58">
            <a:extLst>
              <a:ext uri="{FF2B5EF4-FFF2-40B4-BE49-F238E27FC236}">
                <a16:creationId xmlns:a16="http://schemas.microsoft.com/office/drawing/2014/main" id="{0871942B-F2CD-454F-9931-E4A0F74A15DC}"/>
              </a:ext>
            </a:extLst>
          </p:cNvPr>
          <p:cNvSpPr/>
          <p:nvPr/>
        </p:nvSpPr>
        <p:spPr>
          <a:xfrm>
            <a:off x="2567126" y="2678424"/>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72AEB775-8BCB-F848-B120-525DE8AD17F9}"/>
              </a:ext>
            </a:extLst>
          </p:cNvPr>
          <p:cNvSpPr/>
          <p:nvPr/>
        </p:nvSpPr>
        <p:spPr>
          <a:xfrm>
            <a:off x="2414726" y="2747697"/>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6CA68A5-EB85-1C42-8807-5DBEB7BFC12A}"/>
              </a:ext>
            </a:extLst>
          </p:cNvPr>
          <p:cNvSpPr/>
          <p:nvPr/>
        </p:nvSpPr>
        <p:spPr>
          <a:xfrm>
            <a:off x="1635172" y="3396709"/>
            <a:ext cx="311392" cy="3113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3AA8EEF-5C9C-0645-8B62-B2A367FF48CC}"/>
              </a:ext>
            </a:extLst>
          </p:cNvPr>
          <p:cNvSpPr txBox="1"/>
          <p:nvPr/>
        </p:nvSpPr>
        <p:spPr>
          <a:xfrm>
            <a:off x="8139399" y="1582096"/>
            <a:ext cx="1378608" cy="253916"/>
          </a:xfrm>
          <a:prstGeom prst="rect">
            <a:avLst/>
          </a:prstGeom>
          <a:noFill/>
        </p:spPr>
        <p:txBody>
          <a:bodyPr wrap="square" rtlCol="0">
            <a:spAutoFit/>
          </a:bodyPr>
          <a:lstStyle/>
          <a:p>
            <a:r>
              <a:rPr lang="en-US" sz="105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Your Autonomous Car</a:t>
            </a:r>
          </a:p>
        </p:txBody>
      </p:sp>
      <p:sp>
        <p:nvSpPr>
          <p:cNvPr id="65" name="TextBox 64">
            <a:extLst>
              <a:ext uri="{FF2B5EF4-FFF2-40B4-BE49-F238E27FC236}">
                <a16:creationId xmlns:a16="http://schemas.microsoft.com/office/drawing/2014/main" id="{90324261-88BC-2F4F-A7F0-973CBBC31B77}"/>
              </a:ext>
            </a:extLst>
          </p:cNvPr>
          <p:cNvSpPr txBox="1"/>
          <p:nvPr/>
        </p:nvSpPr>
        <p:spPr>
          <a:xfrm>
            <a:off x="3643410" y="3214693"/>
            <a:ext cx="1261028"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Personal space</a:t>
            </a:r>
          </a:p>
        </p:txBody>
      </p:sp>
      <p:sp>
        <p:nvSpPr>
          <p:cNvPr id="66" name="TextBox 65">
            <a:extLst>
              <a:ext uri="{FF2B5EF4-FFF2-40B4-BE49-F238E27FC236}">
                <a16:creationId xmlns:a16="http://schemas.microsoft.com/office/drawing/2014/main" id="{05FBF24E-0ECA-0241-A5A8-569AFFD40651}"/>
              </a:ext>
            </a:extLst>
          </p:cNvPr>
          <p:cNvSpPr txBox="1"/>
          <p:nvPr/>
        </p:nvSpPr>
        <p:spPr>
          <a:xfrm>
            <a:off x="3793255" y="3441359"/>
            <a:ext cx="932491" cy="338554"/>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Internal communication</a:t>
            </a:r>
          </a:p>
        </p:txBody>
      </p:sp>
      <p:sp>
        <p:nvSpPr>
          <p:cNvPr id="67" name="TextBox 66">
            <a:extLst>
              <a:ext uri="{FF2B5EF4-FFF2-40B4-BE49-F238E27FC236}">
                <a16:creationId xmlns:a16="http://schemas.microsoft.com/office/drawing/2014/main" id="{5AD4178B-1FFB-6744-B63D-EF408ED87A1F}"/>
              </a:ext>
            </a:extLst>
          </p:cNvPr>
          <p:cNvSpPr txBox="1"/>
          <p:nvPr/>
        </p:nvSpPr>
        <p:spPr>
          <a:xfrm>
            <a:off x="5363209" y="1622062"/>
            <a:ext cx="1197195"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Public space</a:t>
            </a:r>
          </a:p>
        </p:txBody>
      </p:sp>
      <p:sp>
        <p:nvSpPr>
          <p:cNvPr id="90" name="TextBox 89">
            <a:extLst>
              <a:ext uri="{FF2B5EF4-FFF2-40B4-BE49-F238E27FC236}">
                <a16:creationId xmlns:a16="http://schemas.microsoft.com/office/drawing/2014/main" id="{63923518-E400-8242-9EF1-016788D3B192}"/>
              </a:ext>
            </a:extLst>
          </p:cNvPr>
          <p:cNvSpPr txBox="1"/>
          <p:nvPr/>
        </p:nvSpPr>
        <p:spPr>
          <a:xfrm>
            <a:off x="2204513" y="3151292"/>
            <a:ext cx="932491" cy="338554"/>
          </a:xfrm>
          <a:prstGeom prst="rect">
            <a:avLst/>
          </a:prstGeom>
          <a:noFill/>
        </p:spPr>
        <p:txBody>
          <a:bodyPr wrap="square" rtlCol="0">
            <a:spAutoFit/>
          </a:bodyPr>
          <a:lstStyle/>
          <a:p>
            <a:pPr algn="ct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External communication</a:t>
            </a:r>
          </a:p>
        </p:txBody>
      </p:sp>
      <p:cxnSp>
        <p:nvCxnSpPr>
          <p:cNvPr id="92" name="Straight Arrow Connector 91">
            <a:extLst>
              <a:ext uri="{FF2B5EF4-FFF2-40B4-BE49-F238E27FC236}">
                <a16:creationId xmlns:a16="http://schemas.microsoft.com/office/drawing/2014/main" id="{2E3C264C-628E-CE45-9C68-75C406EF7C3E}"/>
              </a:ext>
            </a:extLst>
          </p:cNvPr>
          <p:cNvCxnSpPr>
            <a:cxnSpLocks/>
          </p:cNvCxnSpPr>
          <p:nvPr/>
        </p:nvCxnSpPr>
        <p:spPr>
          <a:xfrm>
            <a:off x="4484511" y="4181385"/>
            <a:ext cx="0" cy="1622256"/>
          </a:xfrm>
          <a:prstGeom prst="straightConnector1">
            <a:avLst/>
          </a:prstGeom>
          <a:ln>
            <a:solidFill>
              <a:srgbClr val="299B9C"/>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DBDCDB-56D0-C144-8A25-D1DE8B0D7B88}"/>
              </a:ext>
            </a:extLst>
          </p:cNvPr>
          <p:cNvCxnSpPr>
            <a:cxnSpLocks/>
          </p:cNvCxnSpPr>
          <p:nvPr/>
        </p:nvCxnSpPr>
        <p:spPr>
          <a:xfrm flipV="1">
            <a:off x="4242486" y="2107359"/>
            <a:ext cx="0" cy="267243"/>
          </a:xfrm>
          <a:prstGeom prst="straightConnector1">
            <a:avLst/>
          </a:prstGeom>
          <a:ln>
            <a:solidFill>
              <a:srgbClr val="299B9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6EAD965-3246-754C-B50B-92755057E190}"/>
              </a:ext>
            </a:extLst>
          </p:cNvPr>
          <p:cNvCxnSpPr>
            <a:cxnSpLocks/>
          </p:cNvCxnSpPr>
          <p:nvPr/>
        </p:nvCxnSpPr>
        <p:spPr>
          <a:xfrm flipV="1">
            <a:off x="4242486" y="4263163"/>
            <a:ext cx="0" cy="267243"/>
          </a:xfrm>
          <a:prstGeom prst="straightConnector1">
            <a:avLst/>
          </a:prstGeom>
          <a:ln>
            <a:solidFill>
              <a:srgbClr val="299B9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B907229-517D-864A-9904-0341E69231BF}"/>
              </a:ext>
            </a:extLst>
          </p:cNvPr>
          <p:cNvCxnSpPr>
            <a:cxnSpLocks/>
          </p:cNvCxnSpPr>
          <p:nvPr/>
        </p:nvCxnSpPr>
        <p:spPr>
          <a:xfrm flipV="1">
            <a:off x="5232017" y="3337491"/>
            <a:ext cx="280579" cy="1"/>
          </a:xfrm>
          <a:prstGeom prst="straightConnector1">
            <a:avLst/>
          </a:prstGeom>
          <a:ln>
            <a:solidFill>
              <a:srgbClr val="299B9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A3E7803-E284-234F-80D6-A77131588C2B}"/>
              </a:ext>
            </a:extLst>
          </p:cNvPr>
          <p:cNvCxnSpPr>
            <a:cxnSpLocks/>
          </p:cNvCxnSpPr>
          <p:nvPr/>
        </p:nvCxnSpPr>
        <p:spPr>
          <a:xfrm flipV="1">
            <a:off x="2996714" y="3337490"/>
            <a:ext cx="280579" cy="1"/>
          </a:xfrm>
          <a:prstGeom prst="straightConnector1">
            <a:avLst/>
          </a:prstGeom>
          <a:ln>
            <a:solidFill>
              <a:srgbClr val="299B9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C41F278-FA68-9544-9B0D-530BAF475F31}"/>
              </a:ext>
            </a:extLst>
          </p:cNvPr>
          <p:cNvCxnSpPr>
            <a:cxnSpLocks/>
          </p:cNvCxnSpPr>
          <p:nvPr/>
        </p:nvCxnSpPr>
        <p:spPr>
          <a:xfrm flipV="1">
            <a:off x="4921777" y="2464281"/>
            <a:ext cx="193920" cy="195495"/>
          </a:xfrm>
          <a:prstGeom prst="straightConnector1">
            <a:avLst/>
          </a:prstGeom>
          <a:ln>
            <a:solidFill>
              <a:srgbClr val="299B9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72DF655-46F0-0F43-B53C-480CF1ADF3FE}"/>
              </a:ext>
            </a:extLst>
          </p:cNvPr>
          <p:cNvCxnSpPr>
            <a:cxnSpLocks/>
          </p:cNvCxnSpPr>
          <p:nvPr/>
        </p:nvCxnSpPr>
        <p:spPr>
          <a:xfrm flipV="1">
            <a:off x="3371335" y="4015598"/>
            <a:ext cx="193920" cy="195495"/>
          </a:xfrm>
          <a:prstGeom prst="straightConnector1">
            <a:avLst/>
          </a:prstGeom>
          <a:ln>
            <a:solidFill>
              <a:srgbClr val="299B9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7A89890-5E2F-174E-AC99-BE4A1CE994CC}"/>
              </a:ext>
            </a:extLst>
          </p:cNvPr>
          <p:cNvCxnSpPr>
            <a:cxnSpLocks/>
          </p:cNvCxnSpPr>
          <p:nvPr/>
        </p:nvCxnSpPr>
        <p:spPr>
          <a:xfrm>
            <a:off x="3398507" y="2484984"/>
            <a:ext cx="175630" cy="183182"/>
          </a:xfrm>
          <a:prstGeom prst="straightConnector1">
            <a:avLst/>
          </a:prstGeom>
          <a:ln>
            <a:solidFill>
              <a:srgbClr val="299B9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B0A1D3C-8AB4-1C44-B3DC-F03C8B706690}"/>
              </a:ext>
            </a:extLst>
          </p:cNvPr>
          <p:cNvCxnSpPr>
            <a:cxnSpLocks/>
          </p:cNvCxnSpPr>
          <p:nvPr/>
        </p:nvCxnSpPr>
        <p:spPr>
          <a:xfrm>
            <a:off x="4921777" y="4019730"/>
            <a:ext cx="175630" cy="183182"/>
          </a:xfrm>
          <a:prstGeom prst="straightConnector1">
            <a:avLst/>
          </a:prstGeom>
          <a:ln>
            <a:solidFill>
              <a:srgbClr val="299B9C"/>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BD944C7A-1844-9F41-8C30-458FA8E35FF4}"/>
              </a:ext>
            </a:extLst>
          </p:cNvPr>
          <p:cNvSpPr/>
          <p:nvPr/>
        </p:nvSpPr>
        <p:spPr>
          <a:xfrm>
            <a:off x="7729871" y="3091813"/>
            <a:ext cx="311392" cy="3113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Rounded Rectangle 124">
            <a:extLst>
              <a:ext uri="{FF2B5EF4-FFF2-40B4-BE49-F238E27FC236}">
                <a16:creationId xmlns:a16="http://schemas.microsoft.com/office/drawing/2014/main" id="{CB50A511-2EBA-5644-84BB-D2A16F5DC69B}"/>
              </a:ext>
            </a:extLst>
          </p:cNvPr>
          <p:cNvSpPr/>
          <p:nvPr/>
        </p:nvSpPr>
        <p:spPr>
          <a:xfrm>
            <a:off x="7841179" y="2600893"/>
            <a:ext cx="88777" cy="29813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2E11FA9A-483E-B443-B4BB-D886BFC23EDE}"/>
              </a:ext>
            </a:extLst>
          </p:cNvPr>
          <p:cNvSpPr txBox="1"/>
          <p:nvPr/>
        </p:nvSpPr>
        <p:spPr>
          <a:xfrm>
            <a:off x="8139399" y="3026201"/>
            <a:ext cx="1378608" cy="415498"/>
          </a:xfrm>
          <a:prstGeom prst="rect">
            <a:avLst/>
          </a:prstGeom>
          <a:noFill/>
        </p:spPr>
        <p:txBody>
          <a:bodyPr wrap="square" rtlCol="0">
            <a:spAutoFit/>
          </a:bodyPr>
          <a:lstStyle/>
          <a:p>
            <a:r>
              <a:rPr lang="en-US" sz="105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Manual Vehicles with driver &amp; passengers</a:t>
            </a:r>
          </a:p>
        </p:txBody>
      </p:sp>
      <p:sp>
        <p:nvSpPr>
          <p:cNvPr id="127" name="TextBox 126">
            <a:extLst>
              <a:ext uri="{FF2B5EF4-FFF2-40B4-BE49-F238E27FC236}">
                <a16:creationId xmlns:a16="http://schemas.microsoft.com/office/drawing/2014/main" id="{C31AA66F-A7C1-EF40-8670-873EE47D922A}"/>
              </a:ext>
            </a:extLst>
          </p:cNvPr>
          <p:cNvSpPr txBox="1"/>
          <p:nvPr/>
        </p:nvSpPr>
        <p:spPr>
          <a:xfrm>
            <a:off x="8139399" y="2619503"/>
            <a:ext cx="1378608" cy="253916"/>
          </a:xfrm>
          <a:prstGeom prst="rect">
            <a:avLst/>
          </a:prstGeom>
          <a:noFill/>
        </p:spPr>
        <p:txBody>
          <a:bodyPr wrap="square" rtlCol="0">
            <a:spAutoFit/>
          </a:bodyPr>
          <a:lstStyle/>
          <a:p>
            <a:r>
              <a:rPr lang="en-US" sz="105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Pedestrians</a:t>
            </a:r>
          </a:p>
        </p:txBody>
      </p:sp>
      <p:grpSp>
        <p:nvGrpSpPr>
          <p:cNvPr id="130" name="Group 129">
            <a:extLst>
              <a:ext uri="{FF2B5EF4-FFF2-40B4-BE49-F238E27FC236}">
                <a16:creationId xmlns:a16="http://schemas.microsoft.com/office/drawing/2014/main" id="{5220DA33-E71B-264D-930D-90FDB6A7B1D0}"/>
              </a:ext>
            </a:extLst>
          </p:cNvPr>
          <p:cNvGrpSpPr/>
          <p:nvPr/>
        </p:nvGrpSpPr>
        <p:grpSpPr>
          <a:xfrm>
            <a:off x="6488164" y="3117577"/>
            <a:ext cx="311392" cy="311392"/>
            <a:chOff x="6488164" y="3117577"/>
            <a:chExt cx="311392" cy="311392"/>
          </a:xfrm>
        </p:grpSpPr>
        <p:sp>
          <p:nvSpPr>
            <p:cNvPr id="61" name="Oval 60">
              <a:extLst>
                <a:ext uri="{FF2B5EF4-FFF2-40B4-BE49-F238E27FC236}">
                  <a16:creationId xmlns:a16="http://schemas.microsoft.com/office/drawing/2014/main" id="{C4049C78-F5E9-104D-B7D4-5BEC7ECB7161}"/>
                </a:ext>
              </a:extLst>
            </p:cNvPr>
            <p:cNvSpPr/>
            <p:nvPr/>
          </p:nvSpPr>
          <p:spPr>
            <a:xfrm>
              <a:off x="6488164" y="3117577"/>
              <a:ext cx="311392" cy="31139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Oval 128">
              <a:extLst>
                <a:ext uri="{FF2B5EF4-FFF2-40B4-BE49-F238E27FC236}">
                  <a16:creationId xmlns:a16="http://schemas.microsoft.com/office/drawing/2014/main" id="{556DC818-AE2B-4C45-95AC-9C3DF6E264D0}"/>
                </a:ext>
              </a:extLst>
            </p:cNvPr>
            <p:cNvSpPr/>
            <p:nvPr/>
          </p:nvSpPr>
          <p:spPr>
            <a:xfrm>
              <a:off x="6531038" y="3160451"/>
              <a:ext cx="225644" cy="225644"/>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31" name="Group 130">
            <a:extLst>
              <a:ext uri="{FF2B5EF4-FFF2-40B4-BE49-F238E27FC236}">
                <a16:creationId xmlns:a16="http://schemas.microsoft.com/office/drawing/2014/main" id="{45593279-60F5-4141-9E2D-24468796FA99}"/>
              </a:ext>
            </a:extLst>
          </p:cNvPr>
          <p:cNvGrpSpPr/>
          <p:nvPr/>
        </p:nvGrpSpPr>
        <p:grpSpPr>
          <a:xfrm>
            <a:off x="4539621" y="1811291"/>
            <a:ext cx="311392" cy="311392"/>
            <a:chOff x="6488164" y="3117577"/>
            <a:chExt cx="311392" cy="311392"/>
          </a:xfrm>
        </p:grpSpPr>
        <p:sp>
          <p:nvSpPr>
            <p:cNvPr id="132" name="Oval 131">
              <a:extLst>
                <a:ext uri="{FF2B5EF4-FFF2-40B4-BE49-F238E27FC236}">
                  <a16:creationId xmlns:a16="http://schemas.microsoft.com/office/drawing/2014/main" id="{A77ED6F2-E279-0846-90D3-0F7949EC42C2}"/>
                </a:ext>
              </a:extLst>
            </p:cNvPr>
            <p:cNvSpPr/>
            <p:nvPr/>
          </p:nvSpPr>
          <p:spPr>
            <a:xfrm>
              <a:off x="6488164" y="3117577"/>
              <a:ext cx="311392" cy="31139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Oval 132">
              <a:extLst>
                <a:ext uri="{FF2B5EF4-FFF2-40B4-BE49-F238E27FC236}">
                  <a16:creationId xmlns:a16="http://schemas.microsoft.com/office/drawing/2014/main" id="{B6011B31-0D05-124D-9C52-530C330A798D}"/>
                </a:ext>
              </a:extLst>
            </p:cNvPr>
            <p:cNvSpPr/>
            <p:nvPr/>
          </p:nvSpPr>
          <p:spPr>
            <a:xfrm>
              <a:off x="6531038" y="3160451"/>
              <a:ext cx="225644" cy="225644"/>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34" name="Group 133">
            <a:extLst>
              <a:ext uri="{FF2B5EF4-FFF2-40B4-BE49-F238E27FC236}">
                <a16:creationId xmlns:a16="http://schemas.microsoft.com/office/drawing/2014/main" id="{C4363F60-4DAB-2841-8C86-7EA536745CFC}"/>
              </a:ext>
            </a:extLst>
          </p:cNvPr>
          <p:cNvGrpSpPr/>
          <p:nvPr/>
        </p:nvGrpSpPr>
        <p:grpSpPr>
          <a:xfrm>
            <a:off x="3233336" y="4913720"/>
            <a:ext cx="311392" cy="311392"/>
            <a:chOff x="6488164" y="3117577"/>
            <a:chExt cx="311392" cy="311392"/>
          </a:xfrm>
        </p:grpSpPr>
        <p:sp>
          <p:nvSpPr>
            <p:cNvPr id="135" name="Oval 134">
              <a:extLst>
                <a:ext uri="{FF2B5EF4-FFF2-40B4-BE49-F238E27FC236}">
                  <a16:creationId xmlns:a16="http://schemas.microsoft.com/office/drawing/2014/main" id="{1D624E00-FCF2-0242-8644-544019DD1396}"/>
                </a:ext>
              </a:extLst>
            </p:cNvPr>
            <p:cNvSpPr/>
            <p:nvPr/>
          </p:nvSpPr>
          <p:spPr>
            <a:xfrm>
              <a:off x="6488164" y="3117577"/>
              <a:ext cx="311392" cy="31139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Oval 135">
              <a:extLst>
                <a:ext uri="{FF2B5EF4-FFF2-40B4-BE49-F238E27FC236}">
                  <a16:creationId xmlns:a16="http://schemas.microsoft.com/office/drawing/2014/main" id="{4660A509-D057-D54B-A2A7-1F335F8620E4}"/>
                </a:ext>
              </a:extLst>
            </p:cNvPr>
            <p:cNvSpPr/>
            <p:nvPr/>
          </p:nvSpPr>
          <p:spPr>
            <a:xfrm>
              <a:off x="6531038" y="3160451"/>
              <a:ext cx="225644" cy="225644"/>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37" name="Group 136">
            <a:extLst>
              <a:ext uri="{FF2B5EF4-FFF2-40B4-BE49-F238E27FC236}">
                <a16:creationId xmlns:a16="http://schemas.microsoft.com/office/drawing/2014/main" id="{7A85E53F-144B-5A4F-AAA1-7BAD21D07002}"/>
              </a:ext>
            </a:extLst>
          </p:cNvPr>
          <p:cNvGrpSpPr/>
          <p:nvPr/>
        </p:nvGrpSpPr>
        <p:grpSpPr>
          <a:xfrm>
            <a:off x="1633136" y="3792492"/>
            <a:ext cx="311392" cy="311392"/>
            <a:chOff x="6488164" y="3117577"/>
            <a:chExt cx="311392" cy="311392"/>
          </a:xfrm>
        </p:grpSpPr>
        <p:sp>
          <p:nvSpPr>
            <p:cNvPr id="138" name="Oval 137">
              <a:extLst>
                <a:ext uri="{FF2B5EF4-FFF2-40B4-BE49-F238E27FC236}">
                  <a16:creationId xmlns:a16="http://schemas.microsoft.com/office/drawing/2014/main" id="{49CB1427-1BF6-2745-B411-EA3003AD7808}"/>
                </a:ext>
              </a:extLst>
            </p:cNvPr>
            <p:cNvSpPr/>
            <p:nvPr/>
          </p:nvSpPr>
          <p:spPr>
            <a:xfrm>
              <a:off x="6488164" y="3117577"/>
              <a:ext cx="311392" cy="31139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Oval 138">
              <a:extLst>
                <a:ext uri="{FF2B5EF4-FFF2-40B4-BE49-F238E27FC236}">
                  <a16:creationId xmlns:a16="http://schemas.microsoft.com/office/drawing/2014/main" id="{E823CAF3-7AF6-BE43-A228-4B313B756D3E}"/>
                </a:ext>
              </a:extLst>
            </p:cNvPr>
            <p:cNvSpPr/>
            <p:nvPr/>
          </p:nvSpPr>
          <p:spPr>
            <a:xfrm>
              <a:off x="6531038" y="3160451"/>
              <a:ext cx="225644" cy="225644"/>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5" name="Picture 164">
            <a:extLst>
              <a:ext uri="{FF2B5EF4-FFF2-40B4-BE49-F238E27FC236}">
                <a16:creationId xmlns:a16="http://schemas.microsoft.com/office/drawing/2014/main" id="{0A103D55-1B06-A247-857F-D3DE9C3856DA}"/>
              </a:ext>
            </a:extLst>
          </p:cNvPr>
          <p:cNvPicPr>
            <a:picLocks noChangeAspect="1"/>
          </p:cNvPicPr>
          <p:nvPr/>
        </p:nvPicPr>
        <p:blipFill>
          <a:blip r:embed="rId2"/>
          <a:stretch>
            <a:fillRect/>
          </a:stretch>
        </p:blipFill>
        <p:spPr>
          <a:xfrm>
            <a:off x="7714117" y="1542215"/>
            <a:ext cx="342900" cy="342900"/>
          </a:xfrm>
          <a:prstGeom prst="rect">
            <a:avLst/>
          </a:prstGeom>
        </p:spPr>
      </p:pic>
      <p:pic>
        <p:nvPicPr>
          <p:cNvPr id="169" name="Picture 168">
            <a:extLst>
              <a:ext uri="{FF2B5EF4-FFF2-40B4-BE49-F238E27FC236}">
                <a16:creationId xmlns:a16="http://schemas.microsoft.com/office/drawing/2014/main" id="{3D625BA5-DD12-BF4F-910B-A199E7203A9B}"/>
              </a:ext>
            </a:extLst>
          </p:cNvPr>
          <p:cNvPicPr>
            <a:picLocks noChangeAspect="1"/>
          </p:cNvPicPr>
          <p:nvPr/>
        </p:nvPicPr>
        <p:blipFill>
          <a:blip r:embed="rId3"/>
          <a:stretch>
            <a:fillRect/>
          </a:stretch>
        </p:blipFill>
        <p:spPr>
          <a:xfrm>
            <a:off x="7726817" y="2077904"/>
            <a:ext cx="317500" cy="330200"/>
          </a:xfrm>
          <a:prstGeom prst="rect">
            <a:avLst/>
          </a:prstGeom>
        </p:spPr>
      </p:pic>
      <p:sp>
        <p:nvSpPr>
          <p:cNvPr id="170" name="TextBox 169">
            <a:extLst>
              <a:ext uri="{FF2B5EF4-FFF2-40B4-BE49-F238E27FC236}">
                <a16:creationId xmlns:a16="http://schemas.microsoft.com/office/drawing/2014/main" id="{666B41BA-44E0-554D-8F62-123132B0760D}"/>
              </a:ext>
            </a:extLst>
          </p:cNvPr>
          <p:cNvSpPr txBox="1"/>
          <p:nvPr/>
        </p:nvSpPr>
        <p:spPr>
          <a:xfrm>
            <a:off x="8139399" y="2034597"/>
            <a:ext cx="1378608" cy="415498"/>
          </a:xfrm>
          <a:prstGeom prst="rect">
            <a:avLst/>
          </a:prstGeom>
          <a:noFill/>
        </p:spPr>
        <p:txBody>
          <a:bodyPr wrap="square" rtlCol="0">
            <a:spAutoFit/>
          </a:bodyPr>
          <a:lstStyle/>
          <a:p>
            <a:r>
              <a:rPr lang="en-US" sz="105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Other Autonomous Vehicles</a:t>
            </a:r>
          </a:p>
        </p:txBody>
      </p:sp>
      <p:sp>
        <p:nvSpPr>
          <p:cNvPr id="172" name="TextBox 171">
            <a:extLst>
              <a:ext uri="{FF2B5EF4-FFF2-40B4-BE49-F238E27FC236}">
                <a16:creationId xmlns:a16="http://schemas.microsoft.com/office/drawing/2014/main" id="{AFDD3B48-F335-954D-9D03-2EB65DF0E447}"/>
              </a:ext>
            </a:extLst>
          </p:cNvPr>
          <p:cNvSpPr txBox="1"/>
          <p:nvPr/>
        </p:nvSpPr>
        <p:spPr>
          <a:xfrm>
            <a:off x="3579272" y="5858160"/>
            <a:ext cx="2026615" cy="253916"/>
          </a:xfrm>
          <a:prstGeom prst="rect">
            <a:avLst/>
          </a:prstGeom>
          <a:noFill/>
        </p:spPr>
        <p:txBody>
          <a:bodyPr wrap="square" rtlCol="0">
            <a:spAutoFit/>
          </a:bodyPr>
          <a:lstStyle/>
          <a:p>
            <a:pPr algn="ct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Car’s communication Interface</a:t>
            </a:r>
          </a:p>
        </p:txBody>
      </p:sp>
      <p:sp>
        <p:nvSpPr>
          <p:cNvPr id="173" name="TextBox 172">
            <a:extLst>
              <a:ext uri="{FF2B5EF4-FFF2-40B4-BE49-F238E27FC236}">
                <a16:creationId xmlns:a16="http://schemas.microsoft.com/office/drawing/2014/main" id="{81096D02-0915-7948-BC07-CAEE39CB427E}"/>
              </a:ext>
            </a:extLst>
          </p:cNvPr>
          <p:cNvSpPr txBox="1"/>
          <p:nvPr/>
        </p:nvSpPr>
        <p:spPr>
          <a:xfrm>
            <a:off x="2467591" y="6178552"/>
            <a:ext cx="4970818"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1. Autonomous Car’s on-road Interactions</a:t>
            </a:r>
          </a:p>
        </p:txBody>
      </p:sp>
    </p:spTree>
    <p:extLst>
      <p:ext uri="{BB962C8B-B14F-4D97-AF65-F5344CB8AC3E}">
        <p14:creationId xmlns:p14="http://schemas.microsoft.com/office/powerpoint/2010/main" val="1767448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63</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6.4 Narrowing the scope ~ Defining the areas of focus</a:t>
            </a:r>
          </a:p>
        </p:txBody>
      </p:sp>
      <p:sp>
        <p:nvSpPr>
          <p:cNvPr id="11" name="TextBox 10">
            <a:extLst>
              <a:ext uri="{FF2B5EF4-FFF2-40B4-BE49-F238E27FC236}">
                <a16:creationId xmlns:a16="http://schemas.microsoft.com/office/drawing/2014/main" id="{45515D4E-E284-DD47-A235-A9286EDF4B7E}"/>
              </a:ext>
            </a:extLst>
          </p:cNvPr>
          <p:cNvSpPr txBox="1"/>
          <p:nvPr/>
        </p:nvSpPr>
        <p:spPr>
          <a:xfrm>
            <a:off x="1249363" y="1385565"/>
            <a:ext cx="7906512" cy="600164"/>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How does collaboration look here when we focus on these 2 factors?. How can we make collaboration more effective by focusing on these 2 factors? How do these 2 factors make collaboration for effective?</a:t>
            </a:r>
          </a:p>
          <a:p>
            <a:endPar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pic>
        <p:nvPicPr>
          <p:cNvPr id="12" name="Picture 11">
            <a:extLst>
              <a:ext uri="{FF2B5EF4-FFF2-40B4-BE49-F238E27FC236}">
                <a16:creationId xmlns:a16="http://schemas.microsoft.com/office/drawing/2014/main" id="{AE7C528A-9AEC-BC41-AC9A-223FFACC795A}"/>
              </a:ext>
            </a:extLst>
          </p:cNvPr>
          <p:cNvPicPr>
            <a:picLocks noChangeAspect="1"/>
          </p:cNvPicPr>
          <p:nvPr/>
        </p:nvPicPr>
        <p:blipFill>
          <a:blip r:embed="rId2"/>
          <a:stretch>
            <a:fillRect/>
          </a:stretch>
        </p:blipFill>
        <p:spPr>
          <a:xfrm>
            <a:off x="1341436" y="1920240"/>
            <a:ext cx="7706267" cy="3693031"/>
          </a:xfrm>
          <a:prstGeom prst="rect">
            <a:avLst/>
          </a:prstGeom>
        </p:spPr>
      </p:pic>
      <p:sp>
        <p:nvSpPr>
          <p:cNvPr id="13" name="Rectangle 12">
            <a:extLst>
              <a:ext uri="{FF2B5EF4-FFF2-40B4-BE49-F238E27FC236}">
                <a16:creationId xmlns:a16="http://schemas.microsoft.com/office/drawing/2014/main" id="{65BC8DD9-B628-214D-8944-E7C12A642C1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0947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64</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6.5 Effective Communication ~ Information Exchange framework</a:t>
            </a:r>
          </a:p>
        </p:txBody>
      </p:sp>
      <p:sp>
        <p:nvSpPr>
          <p:cNvPr id="11" name="TextBox 10">
            <a:extLst>
              <a:ext uri="{FF2B5EF4-FFF2-40B4-BE49-F238E27FC236}">
                <a16:creationId xmlns:a16="http://schemas.microsoft.com/office/drawing/2014/main" id="{45515D4E-E284-DD47-A235-A9286EDF4B7E}"/>
              </a:ext>
            </a:extLst>
          </p:cNvPr>
          <p:cNvSpPr txBox="1"/>
          <p:nvPr/>
        </p:nvSpPr>
        <p:spPr>
          <a:xfrm>
            <a:off x="1249363" y="6427113"/>
            <a:ext cx="7906512" cy="430887"/>
          </a:xfrm>
          <a:prstGeom prst="rect">
            <a:avLst/>
          </a:prstGeom>
          <a:noFill/>
        </p:spPr>
        <p:txBody>
          <a:bodyPr wrap="square" rtlCol="0">
            <a:spAutoFit/>
          </a:bodyPr>
          <a:lstStyle/>
          <a:p>
            <a:r>
              <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rPr>
              <a:t>Full framework Link : https://</a:t>
            </a:r>
            <a:r>
              <a:rPr lang="en-US" sz="1100" dirty="0" err="1">
                <a:solidFill>
                  <a:srgbClr val="299B9C"/>
                </a:solidFill>
                <a:latin typeface="Calibri" panose="020F0502020204030204" pitchFamily="34" charset="0"/>
                <a:ea typeface="Helvetica Neue" panose="02000503000000020004" pitchFamily="2" charset="0"/>
                <a:cs typeface="Calibri" panose="020F0502020204030204" pitchFamily="34" charset="0"/>
              </a:rPr>
              <a:t>miro.com</a:t>
            </a:r>
            <a:r>
              <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rPr>
              <a:t>/app/board/o9J_kwrwnSg=/</a:t>
            </a:r>
          </a:p>
          <a:p>
            <a:endParaRPr lang="en-US" sz="1100" dirty="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3" name="Rectangle 12">
            <a:extLst>
              <a:ext uri="{FF2B5EF4-FFF2-40B4-BE49-F238E27FC236}">
                <a16:creationId xmlns:a16="http://schemas.microsoft.com/office/drawing/2014/main" id="{65BC8DD9-B628-214D-8944-E7C12A642C1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4B6DFC-ACD7-174C-89BC-7F3113C77AE3}"/>
              </a:ext>
            </a:extLst>
          </p:cNvPr>
          <p:cNvPicPr>
            <a:picLocks noChangeAspect="1"/>
          </p:cNvPicPr>
          <p:nvPr/>
        </p:nvPicPr>
        <p:blipFill>
          <a:blip r:embed="rId2"/>
          <a:stretch>
            <a:fillRect/>
          </a:stretch>
        </p:blipFill>
        <p:spPr>
          <a:xfrm>
            <a:off x="1214573" y="1151200"/>
            <a:ext cx="8667051" cy="5091227"/>
          </a:xfrm>
          <a:prstGeom prst="rect">
            <a:avLst/>
          </a:prstGeom>
        </p:spPr>
      </p:pic>
    </p:spTree>
    <p:extLst>
      <p:ext uri="{BB962C8B-B14F-4D97-AF65-F5344CB8AC3E}">
        <p14:creationId xmlns:p14="http://schemas.microsoft.com/office/powerpoint/2010/main" val="3562996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E3477E-826A-9B40-A0D6-6AB6E420D079}"/>
              </a:ext>
            </a:extLst>
          </p:cNvPr>
          <p:cNvSpPr/>
          <p:nvPr/>
        </p:nvSpPr>
        <p:spPr>
          <a:xfrm>
            <a:off x="2761367" y="1951767"/>
            <a:ext cx="684286"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C873B7-C308-EF4D-B86D-EB1CB52BC616}"/>
              </a:ext>
            </a:extLst>
          </p:cNvPr>
          <p:cNvSpPr/>
          <p:nvPr/>
        </p:nvSpPr>
        <p:spPr>
          <a:xfrm>
            <a:off x="3675766" y="1951768"/>
            <a:ext cx="82962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05447B-AF46-0B42-9EA5-DC83B898BE79}"/>
              </a:ext>
            </a:extLst>
          </p:cNvPr>
          <p:cNvSpPr/>
          <p:nvPr/>
        </p:nvSpPr>
        <p:spPr>
          <a:xfrm>
            <a:off x="2298113" y="2605138"/>
            <a:ext cx="120204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D76623-953B-B042-830F-68F025C769A9}"/>
              </a:ext>
            </a:extLst>
          </p:cNvPr>
          <p:cNvSpPr/>
          <p:nvPr/>
        </p:nvSpPr>
        <p:spPr>
          <a:xfrm>
            <a:off x="1474549" y="2459803"/>
            <a:ext cx="650978"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AD30E9-695F-4F43-B81D-510315909BF7}"/>
              </a:ext>
            </a:extLst>
          </p:cNvPr>
          <p:cNvSpPr/>
          <p:nvPr/>
        </p:nvSpPr>
        <p:spPr>
          <a:xfrm>
            <a:off x="1910025" y="2953205"/>
            <a:ext cx="165674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97AD79-170B-594E-8F63-CA30DAA1C07D}"/>
              </a:ext>
            </a:extLst>
          </p:cNvPr>
          <p:cNvSpPr/>
          <p:nvPr/>
        </p:nvSpPr>
        <p:spPr>
          <a:xfrm>
            <a:off x="2364725" y="3301272"/>
            <a:ext cx="2039850"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CA0AC7-C22E-8246-BBC8-BABB410A8B8C}"/>
              </a:ext>
            </a:extLst>
          </p:cNvPr>
          <p:cNvSpPr/>
          <p:nvPr/>
        </p:nvSpPr>
        <p:spPr>
          <a:xfrm>
            <a:off x="2761367" y="3794367"/>
            <a:ext cx="103146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D05D4C6-8B3B-3E4B-AEA3-FE71F506C9DA}"/>
              </a:ext>
            </a:extLst>
          </p:cNvPr>
          <p:cNvSpPr/>
          <p:nvPr/>
        </p:nvSpPr>
        <p:spPr>
          <a:xfrm>
            <a:off x="1467040" y="3955352"/>
            <a:ext cx="103146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F3A577A-14F2-A043-BAAB-E655717C2F30}"/>
              </a:ext>
            </a:extLst>
          </p:cNvPr>
          <p:cNvSpPr/>
          <p:nvPr/>
        </p:nvSpPr>
        <p:spPr>
          <a:xfrm>
            <a:off x="2132787" y="4139836"/>
            <a:ext cx="1599676"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9B06D36-2E80-8445-9F04-CAC6D3E8457F}"/>
              </a:ext>
            </a:extLst>
          </p:cNvPr>
          <p:cNvSpPr/>
          <p:nvPr/>
        </p:nvSpPr>
        <p:spPr>
          <a:xfrm>
            <a:off x="2683565" y="4460677"/>
            <a:ext cx="1821822"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5A9C88-CDA3-E843-8C96-EC9080EC91DE}"/>
              </a:ext>
            </a:extLst>
          </p:cNvPr>
          <p:cNvSpPr/>
          <p:nvPr/>
        </p:nvSpPr>
        <p:spPr>
          <a:xfrm>
            <a:off x="1467302" y="4628553"/>
            <a:ext cx="76255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B4CBF8-123C-A448-A4BF-D2022A3F824E}"/>
              </a:ext>
            </a:extLst>
          </p:cNvPr>
          <p:cNvSpPr/>
          <p:nvPr/>
        </p:nvSpPr>
        <p:spPr>
          <a:xfrm>
            <a:off x="2980606" y="4795002"/>
            <a:ext cx="1434663"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FD26B85-EE9E-F146-A17A-A87E6BB16F0B}"/>
              </a:ext>
            </a:extLst>
          </p:cNvPr>
          <p:cNvSpPr/>
          <p:nvPr/>
        </p:nvSpPr>
        <p:spPr>
          <a:xfrm>
            <a:off x="1499386" y="4971465"/>
            <a:ext cx="227740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CDF244-89A5-2644-8C0A-9F3B60E0FD8B}"/>
              </a:ext>
            </a:extLst>
          </p:cNvPr>
          <p:cNvSpPr/>
          <p:nvPr/>
        </p:nvSpPr>
        <p:spPr>
          <a:xfrm>
            <a:off x="2322881" y="5297653"/>
            <a:ext cx="227740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E7598E4-6B87-9A4E-A005-13B4C2BC6812}"/>
              </a:ext>
            </a:extLst>
          </p:cNvPr>
          <p:cNvSpPr/>
          <p:nvPr/>
        </p:nvSpPr>
        <p:spPr>
          <a:xfrm>
            <a:off x="1474549" y="5640335"/>
            <a:ext cx="227740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21D02B-CB37-1141-84C6-82D13D836EA4}"/>
              </a:ext>
            </a:extLst>
          </p:cNvPr>
          <p:cNvSpPr/>
          <p:nvPr/>
        </p:nvSpPr>
        <p:spPr>
          <a:xfrm>
            <a:off x="1818696" y="5806102"/>
            <a:ext cx="2781585"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2C1375C-49BB-B442-B6CE-28F913B1A507}"/>
              </a:ext>
            </a:extLst>
          </p:cNvPr>
          <p:cNvSpPr/>
          <p:nvPr/>
        </p:nvSpPr>
        <p:spPr>
          <a:xfrm>
            <a:off x="1501286" y="5987907"/>
            <a:ext cx="1182279"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58274E-37B9-9143-91A0-104B5EAB367A}"/>
              </a:ext>
            </a:extLst>
          </p:cNvPr>
          <p:cNvSpPr txBox="1"/>
          <p:nvPr/>
        </p:nvSpPr>
        <p:spPr>
          <a:xfrm>
            <a:off x="1260248" y="1390492"/>
            <a:ext cx="3703637" cy="5170646"/>
          </a:xfrm>
          <a:prstGeom prst="rect">
            <a:avLst/>
          </a:prstGeom>
          <a:noFill/>
        </p:spPr>
        <p:txBody>
          <a:bodyPr wrap="square" rtlCol="0">
            <a:spAutoFit/>
          </a:bodyPr>
          <a:lstStyle/>
          <a:p>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Touchpoints where trust building can have a significant impact</a:t>
            </a:r>
          </a:p>
          <a:p>
            <a:endPar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Guides decision when complexity and unanticipated situations make the complete understanding of automation difficult</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Mediating how people rely on each other and </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Important for reliance on machine as human perceive technology through a social lens[media equation]</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People rly on automation they trust and reject automation they don’t trust</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Trust helps ibn overcoming cognitive complexities which people face in managing increasingly sophisticated automation</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Trust is impertinent in cross disciplinary and cross collaboration</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Trust helps collaboration in work place according to organizational theory</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Trust is important in promoting efficient transactions &amp; cooperation</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Trust helps in situation of rapid adaption to change and to accommodate unanticipated variability</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Trust plays a critical role in people’s ability to accommodate the cognitive complexity &amp; uncertainty</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Trust guides decisions when situation demands adaptive behavior that procedure cannot guide</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Trust supplants supervision when direct observation become impractical</a:t>
            </a:r>
            <a:b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65</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6.5 Establishing Relationships ~ Building Trust</a:t>
            </a:r>
          </a:p>
        </p:txBody>
      </p:sp>
      <p:sp>
        <p:nvSpPr>
          <p:cNvPr id="13" name="Rectangle 12">
            <a:extLst>
              <a:ext uri="{FF2B5EF4-FFF2-40B4-BE49-F238E27FC236}">
                <a16:creationId xmlns:a16="http://schemas.microsoft.com/office/drawing/2014/main" id="{65BC8DD9-B628-214D-8944-E7C12A642C1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6F3A2BC-653C-2748-BB3E-792AB9491A65}"/>
              </a:ext>
            </a:extLst>
          </p:cNvPr>
          <p:cNvSpPr txBox="1"/>
          <p:nvPr/>
        </p:nvSpPr>
        <p:spPr>
          <a:xfrm>
            <a:off x="5452821" y="731010"/>
            <a:ext cx="3703637" cy="5170646"/>
          </a:xfrm>
          <a:prstGeom prst="rect">
            <a:avLst/>
          </a:prstGeom>
          <a:noFill/>
        </p:spPr>
        <p:txBody>
          <a:bodyPr wrap="square" rtlCol="0">
            <a:spAutoFit/>
          </a:bodyPr>
          <a:lstStyle/>
          <a:p>
            <a:r>
              <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Important building blocks driving trust on automation</a:t>
            </a:r>
          </a:p>
          <a:p>
            <a:endParaRPr lang="en-US" sz="1100" b="1"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Expectancy of a promise being fulfilled by other individual</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Expectancy of success in terms of some future event</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Expectancy of technically competent performance</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Expectation of compliance and fulfilling obligation when needed</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Expectation of moral obligation in social relationships</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Willingness to place oneself in a relationship that establishes or increases vulnerability</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Reliance on someone to perform as expected</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Willingness to rely on someone and show confidence in them</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Willingness to be vulnerable to the action of others based on expectation that the other will perform an action important to the trustor</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Willingness to put themselves at risk by delegating responsibilities for action to another party</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Willing to believe in intentions of others to perform a task as expected by you</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Ability of a trustee to perform as expected by trustor</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Performance of an agent who furthers the trustors' goal</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Goal oriented/Team Player nature of fulfilling a shared goal</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Intention to compete a goal shared or ascribed</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Transparent exchange of information </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Ability</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Desire</a:t>
            </a:r>
          </a:p>
          <a:p>
            <a:pPr marL="171450" indent="-171450">
              <a:buFont typeface="Arial" panose="020B0604020202020204" pitchFamily="34" charset="0"/>
              <a:buChar char="•"/>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Intention</a:t>
            </a:r>
          </a:p>
        </p:txBody>
      </p:sp>
    </p:spTree>
    <p:extLst>
      <p:ext uri="{BB962C8B-B14F-4D97-AF65-F5344CB8AC3E}">
        <p14:creationId xmlns:p14="http://schemas.microsoft.com/office/powerpoint/2010/main" val="38162504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66</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6.5 Establishing Relationships ~ Building Trust</a:t>
            </a:r>
          </a:p>
        </p:txBody>
      </p:sp>
      <p:sp>
        <p:nvSpPr>
          <p:cNvPr id="13" name="Rectangle 12">
            <a:extLst>
              <a:ext uri="{FF2B5EF4-FFF2-40B4-BE49-F238E27FC236}">
                <a16:creationId xmlns:a16="http://schemas.microsoft.com/office/drawing/2014/main" id="{65BC8DD9-B628-214D-8944-E7C12A642C1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72EE6E7-1826-4849-803D-BBBDBFF5C78B}"/>
              </a:ext>
            </a:extLst>
          </p:cNvPr>
          <p:cNvSpPr txBox="1"/>
          <p:nvPr/>
        </p:nvSpPr>
        <p:spPr>
          <a:xfrm>
            <a:off x="1249363" y="1385565"/>
            <a:ext cx="7975600"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Primary research</a:t>
            </a:r>
          </a:p>
        </p:txBody>
      </p:sp>
      <p:sp>
        <p:nvSpPr>
          <p:cNvPr id="12" name="TextBox 11">
            <a:extLst>
              <a:ext uri="{FF2B5EF4-FFF2-40B4-BE49-F238E27FC236}">
                <a16:creationId xmlns:a16="http://schemas.microsoft.com/office/drawing/2014/main" id="{532BC1D8-E464-5440-AB8A-AA4B442C9654}"/>
              </a:ext>
            </a:extLst>
          </p:cNvPr>
          <p:cNvSpPr txBox="1"/>
          <p:nvPr/>
        </p:nvSpPr>
        <p:spPr>
          <a:xfrm>
            <a:off x="1249363" y="3074237"/>
            <a:ext cx="1561071" cy="707886"/>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Hypothesis Testing</a:t>
            </a:r>
          </a:p>
        </p:txBody>
      </p:sp>
      <p:sp>
        <p:nvSpPr>
          <p:cNvPr id="14" name="TextBox 13">
            <a:extLst>
              <a:ext uri="{FF2B5EF4-FFF2-40B4-BE49-F238E27FC236}">
                <a16:creationId xmlns:a16="http://schemas.microsoft.com/office/drawing/2014/main" id="{5A4BFD7D-0BA4-EC46-B050-697FCDCC5A94}"/>
              </a:ext>
            </a:extLst>
          </p:cNvPr>
          <p:cNvSpPr txBox="1"/>
          <p:nvPr/>
        </p:nvSpPr>
        <p:spPr>
          <a:xfrm>
            <a:off x="1249362" y="3950821"/>
            <a:ext cx="2098955" cy="938719"/>
          </a:xfrm>
          <a:prstGeom prst="rect">
            <a:avLst/>
          </a:prstGeom>
          <a:noFill/>
        </p:spPr>
        <p:txBody>
          <a:bodyPr wrap="square" rtlCol="0">
            <a:spAutoFit/>
          </a:bodyPr>
          <a:lstStyle/>
          <a:p>
            <a:pPr algn="just"/>
            <a:r>
              <a:rPr lang="en-US" sz="1100">
                <a:latin typeface="Calibri" panose="020F0502020204030204" pitchFamily="34" charset="0"/>
                <a:ea typeface="Helvetica Neue" panose="02000503000000020004" pitchFamily="2" charset="0"/>
                <a:cs typeface="Calibri" panose="020F0502020204030204" pitchFamily="34" charset="0"/>
              </a:rPr>
              <a:t>A quantitative + qualitative study to test hypothesis statements formed from literature review and my understanding of users.</a:t>
            </a:r>
            <a:br>
              <a:rPr lang="en-US" sz="1100">
                <a:latin typeface="Calibri" panose="020F0502020204030204" pitchFamily="34" charset="0"/>
                <a:ea typeface="Helvetica Neue" panose="02000503000000020004" pitchFamily="2" charset="0"/>
                <a:cs typeface="Calibri" panose="020F0502020204030204" pitchFamily="34" charset="0"/>
              </a:rPr>
            </a:br>
            <a:endParaRPr lang="en-US" sz="1100">
              <a:latin typeface="Calibri" panose="020F0502020204030204" pitchFamily="34" charset="0"/>
              <a:ea typeface="Helvetica Neue" panose="02000503000000020004" pitchFamily="2" charset="0"/>
              <a:cs typeface="Calibri" panose="020F0502020204030204" pitchFamily="34" charset="0"/>
            </a:endParaRPr>
          </a:p>
        </p:txBody>
      </p:sp>
      <p:sp>
        <p:nvSpPr>
          <p:cNvPr id="16" name="TextBox 15">
            <a:extLst>
              <a:ext uri="{FF2B5EF4-FFF2-40B4-BE49-F238E27FC236}">
                <a16:creationId xmlns:a16="http://schemas.microsoft.com/office/drawing/2014/main" id="{74389261-19E5-794F-85B9-45B2278ED6AD}"/>
              </a:ext>
            </a:extLst>
          </p:cNvPr>
          <p:cNvSpPr txBox="1"/>
          <p:nvPr/>
        </p:nvSpPr>
        <p:spPr>
          <a:xfrm>
            <a:off x="4151921" y="3060196"/>
            <a:ext cx="1454838" cy="707886"/>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Individual Interviews</a:t>
            </a:r>
          </a:p>
        </p:txBody>
      </p:sp>
      <p:sp>
        <p:nvSpPr>
          <p:cNvPr id="17" name="TextBox 16">
            <a:extLst>
              <a:ext uri="{FF2B5EF4-FFF2-40B4-BE49-F238E27FC236}">
                <a16:creationId xmlns:a16="http://schemas.microsoft.com/office/drawing/2014/main" id="{1CF846A5-92EF-B840-87EB-03956FC432C9}"/>
              </a:ext>
            </a:extLst>
          </p:cNvPr>
          <p:cNvSpPr txBox="1"/>
          <p:nvPr/>
        </p:nvSpPr>
        <p:spPr>
          <a:xfrm>
            <a:off x="4151919" y="3936780"/>
            <a:ext cx="2098955" cy="769441"/>
          </a:xfrm>
          <a:prstGeom prst="rect">
            <a:avLst/>
          </a:prstGeom>
          <a:noFill/>
        </p:spPr>
        <p:txBody>
          <a:bodyPr wrap="square" rtlCol="0">
            <a:spAutoFit/>
          </a:bodyPr>
          <a:lstStyle/>
          <a:p>
            <a:pPr algn="just"/>
            <a:r>
              <a:rPr lang="en-US" sz="1100">
                <a:latin typeface="Calibri" panose="020F0502020204030204" pitchFamily="34" charset="0"/>
                <a:ea typeface="Helvetica Neue" panose="02000503000000020004" pitchFamily="2" charset="0"/>
                <a:cs typeface="Calibri" panose="020F0502020204030204" pitchFamily="34" charset="0"/>
              </a:rPr>
              <a:t>A qualitative study to understand humans in the context of  autonomous cars and cobots.</a:t>
            </a:r>
            <a:br>
              <a:rPr lang="en-US" sz="1100">
                <a:latin typeface="Calibri" panose="020F0502020204030204" pitchFamily="34" charset="0"/>
                <a:ea typeface="Helvetica Neue" panose="02000503000000020004" pitchFamily="2" charset="0"/>
                <a:cs typeface="Calibri" panose="020F0502020204030204" pitchFamily="34" charset="0"/>
              </a:rPr>
            </a:br>
            <a:endParaRPr lang="en-US" sz="1100">
              <a:latin typeface="Calibri" panose="020F0502020204030204" pitchFamily="34" charset="0"/>
              <a:ea typeface="Helvetica Neue" panose="02000503000000020004" pitchFamily="2" charset="0"/>
              <a:cs typeface="Calibri" panose="020F0502020204030204" pitchFamily="34" charset="0"/>
            </a:endParaRPr>
          </a:p>
        </p:txBody>
      </p:sp>
      <p:sp>
        <p:nvSpPr>
          <p:cNvPr id="19" name="TextBox 18">
            <a:extLst>
              <a:ext uri="{FF2B5EF4-FFF2-40B4-BE49-F238E27FC236}">
                <a16:creationId xmlns:a16="http://schemas.microsoft.com/office/drawing/2014/main" id="{617CE681-9F20-2949-ABBA-1187D63A1B36}"/>
              </a:ext>
            </a:extLst>
          </p:cNvPr>
          <p:cNvSpPr txBox="1"/>
          <p:nvPr/>
        </p:nvSpPr>
        <p:spPr>
          <a:xfrm>
            <a:off x="7054476" y="3060196"/>
            <a:ext cx="2007270" cy="707886"/>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Walk me through your process </a:t>
            </a:r>
          </a:p>
        </p:txBody>
      </p:sp>
      <p:sp>
        <p:nvSpPr>
          <p:cNvPr id="20" name="TextBox 19">
            <a:extLst>
              <a:ext uri="{FF2B5EF4-FFF2-40B4-BE49-F238E27FC236}">
                <a16:creationId xmlns:a16="http://schemas.microsoft.com/office/drawing/2014/main" id="{25190BF7-18EE-A048-88DB-E71F19CFA59F}"/>
              </a:ext>
            </a:extLst>
          </p:cNvPr>
          <p:cNvSpPr txBox="1"/>
          <p:nvPr/>
        </p:nvSpPr>
        <p:spPr>
          <a:xfrm>
            <a:off x="7054476" y="3936780"/>
            <a:ext cx="2098955" cy="938719"/>
          </a:xfrm>
          <a:prstGeom prst="rect">
            <a:avLst/>
          </a:prstGeom>
          <a:noFill/>
        </p:spPr>
        <p:txBody>
          <a:bodyPr wrap="square" rtlCol="0">
            <a:spAutoFit/>
          </a:bodyPr>
          <a:lstStyle/>
          <a:p>
            <a:pPr algn="just"/>
            <a:r>
              <a:rPr lang="en-US" sz="1100">
                <a:latin typeface="Calibri" panose="020F0502020204030204" pitchFamily="34" charset="0"/>
                <a:ea typeface="Helvetica Neue" panose="02000503000000020004" pitchFamily="2" charset="0"/>
                <a:cs typeface="Calibri" panose="020F0502020204030204" pitchFamily="34" charset="0"/>
              </a:rPr>
              <a:t>A qualitative study that asked people to imagine and walk us through a given imaginative scenario by thinking out loud.</a:t>
            </a:r>
            <a:br>
              <a:rPr lang="en-US" sz="1100">
                <a:latin typeface="Calibri" panose="020F0502020204030204" pitchFamily="34" charset="0"/>
                <a:ea typeface="Helvetica Neue" panose="02000503000000020004" pitchFamily="2" charset="0"/>
                <a:cs typeface="Calibri" panose="020F0502020204030204" pitchFamily="34" charset="0"/>
              </a:rPr>
            </a:br>
            <a:endParaRPr lang="en-US" sz="1100">
              <a:latin typeface="Calibri" panose="020F0502020204030204" pitchFamily="34" charset="0"/>
              <a:ea typeface="Helvetica Neue" panose="02000503000000020004" pitchFamily="2" charset="0"/>
              <a:cs typeface="Calibri" panose="020F0502020204030204" pitchFamily="34" charset="0"/>
            </a:endParaRPr>
          </a:p>
        </p:txBody>
      </p:sp>
      <p:sp>
        <p:nvSpPr>
          <p:cNvPr id="21" name="TextBox 20">
            <a:extLst>
              <a:ext uri="{FF2B5EF4-FFF2-40B4-BE49-F238E27FC236}">
                <a16:creationId xmlns:a16="http://schemas.microsoft.com/office/drawing/2014/main" id="{887C0F69-7805-6E42-AA30-9A726ABBD616}"/>
              </a:ext>
            </a:extLst>
          </p:cNvPr>
          <p:cNvSpPr txBox="1"/>
          <p:nvPr/>
        </p:nvSpPr>
        <p:spPr>
          <a:xfrm>
            <a:off x="1249363" y="1802422"/>
            <a:ext cx="7906512" cy="600164"/>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As a part of the project, primary research has been conducted at various steps as and when required, to understand the various stakeholders, their thoughts/opinions/views, their roles , their behaviors , journeys , needs, comforts and discomforts in the context of this project</a:t>
            </a:r>
          </a:p>
        </p:txBody>
      </p:sp>
      <p:sp>
        <p:nvSpPr>
          <p:cNvPr id="22" name="TextBox 21">
            <a:extLst>
              <a:ext uri="{FF2B5EF4-FFF2-40B4-BE49-F238E27FC236}">
                <a16:creationId xmlns:a16="http://schemas.microsoft.com/office/drawing/2014/main" id="{1D00A47B-E6DD-6B44-A3C6-201BBE272911}"/>
              </a:ext>
            </a:extLst>
          </p:cNvPr>
          <p:cNvSpPr txBox="1"/>
          <p:nvPr/>
        </p:nvSpPr>
        <p:spPr>
          <a:xfrm>
            <a:off x="790466" y="2962777"/>
            <a:ext cx="633225" cy="923330"/>
          </a:xfrm>
          <a:prstGeom prst="rect">
            <a:avLst/>
          </a:prstGeom>
          <a:noFill/>
        </p:spPr>
        <p:txBody>
          <a:bodyPr wrap="square" rtlCol="0">
            <a:spAutoFit/>
          </a:bodyPr>
          <a:lstStyle/>
          <a:p>
            <a:r>
              <a:rPr lang="en-US" sz="5400" b="1">
                <a:solidFill>
                  <a:schemeClr val="bg1">
                    <a:lumMod val="95000"/>
                  </a:schemeClr>
                </a:solidFill>
                <a:latin typeface="Calibri" panose="020F0502020204030204" pitchFamily="34" charset="0"/>
                <a:ea typeface="Helvetica Neue" panose="02000503000000020004" pitchFamily="2" charset="0"/>
                <a:cs typeface="Calibri" panose="020F0502020204030204" pitchFamily="34" charset="0"/>
              </a:rPr>
              <a:t>1</a:t>
            </a:r>
          </a:p>
        </p:txBody>
      </p:sp>
      <p:sp>
        <p:nvSpPr>
          <p:cNvPr id="23" name="TextBox 22">
            <a:extLst>
              <a:ext uri="{FF2B5EF4-FFF2-40B4-BE49-F238E27FC236}">
                <a16:creationId xmlns:a16="http://schemas.microsoft.com/office/drawing/2014/main" id="{60A03C5D-5952-184D-9746-E24D72A93C43}"/>
              </a:ext>
            </a:extLst>
          </p:cNvPr>
          <p:cNvSpPr txBox="1"/>
          <p:nvPr/>
        </p:nvSpPr>
        <p:spPr>
          <a:xfrm>
            <a:off x="3627796" y="2935883"/>
            <a:ext cx="633225" cy="923330"/>
          </a:xfrm>
          <a:prstGeom prst="rect">
            <a:avLst/>
          </a:prstGeom>
          <a:noFill/>
        </p:spPr>
        <p:txBody>
          <a:bodyPr wrap="square" rtlCol="0">
            <a:spAutoFit/>
          </a:bodyPr>
          <a:lstStyle/>
          <a:p>
            <a:r>
              <a:rPr lang="en-US" sz="5400" b="1">
                <a:solidFill>
                  <a:schemeClr val="bg1">
                    <a:lumMod val="95000"/>
                  </a:schemeClr>
                </a:solidFill>
                <a:latin typeface="Calibri" panose="020F0502020204030204" pitchFamily="34" charset="0"/>
                <a:ea typeface="Helvetica Neue" panose="02000503000000020004" pitchFamily="2" charset="0"/>
                <a:cs typeface="Calibri" panose="020F0502020204030204" pitchFamily="34" charset="0"/>
              </a:rPr>
              <a:t>2</a:t>
            </a:r>
          </a:p>
        </p:txBody>
      </p:sp>
      <p:sp>
        <p:nvSpPr>
          <p:cNvPr id="24" name="TextBox 23">
            <a:extLst>
              <a:ext uri="{FF2B5EF4-FFF2-40B4-BE49-F238E27FC236}">
                <a16:creationId xmlns:a16="http://schemas.microsoft.com/office/drawing/2014/main" id="{B0E363A6-CECB-4444-BE4A-404D2F09AE28}"/>
              </a:ext>
            </a:extLst>
          </p:cNvPr>
          <p:cNvSpPr txBox="1"/>
          <p:nvPr/>
        </p:nvSpPr>
        <p:spPr>
          <a:xfrm>
            <a:off x="6518913" y="2922436"/>
            <a:ext cx="633225" cy="923330"/>
          </a:xfrm>
          <a:prstGeom prst="rect">
            <a:avLst/>
          </a:prstGeom>
          <a:noFill/>
        </p:spPr>
        <p:txBody>
          <a:bodyPr wrap="square" rtlCol="0">
            <a:spAutoFit/>
          </a:bodyPr>
          <a:lstStyle/>
          <a:p>
            <a:r>
              <a:rPr lang="en-US" sz="5400" b="1">
                <a:solidFill>
                  <a:schemeClr val="bg1">
                    <a:lumMod val="95000"/>
                  </a:schemeClr>
                </a:solidFill>
                <a:latin typeface="Calibri" panose="020F0502020204030204" pitchFamily="34" charset="0"/>
                <a:ea typeface="Helvetica Neue" panose="02000503000000020004" pitchFamily="2" charset="0"/>
                <a:cs typeface="Calibri" panose="020F0502020204030204" pitchFamily="34" charset="0"/>
              </a:rPr>
              <a:t>3</a:t>
            </a:r>
          </a:p>
        </p:txBody>
      </p:sp>
    </p:spTree>
    <p:extLst>
      <p:ext uri="{BB962C8B-B14F-4D97-AF65-F5344CB8AC3E}">
        <p14:creationId xmlns:p14="http://schemas.microsoft.com/office/powerpoint/2010/main" val="2831201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67</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6.5 Establishing Relationships ~ Building Trust</a:t>
            </a:r>
          </a:p>
        </p:txBody>
      </p:sp>
      <p:sp>
        <p:nvSpPr>
          <p:cNvPr id="13" name="Rectangle 12">
            <a:extLst>
              <a:ext uri="{FF2B5EF4-FFF2-40B4-BE49-F238E27FC236}">
                <a16:creationId xmlns:a16="http://schemas.microsoft.com/office/drawing/2014/main" id="{65BC8DD9-B628-214D-8944-E7C12A642C1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72EE6E7-1826-4849-803D-BBBDBFF5C78B}"/>
              </a:ext>
            </a:extLst>
          </p:cNvPr>
          <p:cNvSpPr txBox="1"/>
          <p:nvPr/>
        </p:nvSpPr>
        <p:spPr>
          <a:xfrm>
            <a:off x="1249363" y="1385565"/>
            <a:ext cx="7975600"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Hypothesis Testing</a:t>
            </a:r>
          </a:p>
        </p:txBody>
      </p:sp>
      <p:sp>
        <p:nvSpPr>
          <p:cNvPr id="21" name="TextBox 20">
            <a:extLst>
              <a:ext uri="{FF2B5EF4-FFF2-40B4-BE49-F238E27FC236}">
                <a16:creationId xmlns:a16="http://schemas.microsoft.com/office/drawing/2014/main" id="{887C0F69-7805-6E42-AA30-9A726ABBD616}"/>
              </a:ext>
            </a:extLst>
          </p:cNvPr>
          <p:cNvSpPr txBox="1"/>
          <p:nvPr/>
        </p:nvSpPr>
        <p:spPr>
          <a:xfrm>
            <a:off x="1249363" y="1802422"/>
            <a:ext cx="7906512" cy="769441"/>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The study is a qualitative + quantitative study to understand in depth about the reasons/rationale behind people's way of building trust in different situations. A stratified sampling method was used to accommodate different working styles to get a broader perspective on collaboration. After completion of the study, based on the true/false(along with reasons and rationale), insights were formed that would be helpful in designing a concept for effective collaboration with future co workers(autonomous systems).</a:t>
            </a:r>
          </a:p>
        </p:txBody>
      </p:sp>
      <p:sp>
        <p:nvSpPr>
          <p:cNvPr id="22" name="TextBox 21">
            <a:extLst>
              <a:ext uri="{FF2B5EF4-FFF2-40B4-BE49-F238E27FC236}">
                <a16:creationId xmlns:a16="http://schemas.microsoft.com/office/drawing/2014/main" id="{1D00A47B-E6DD-6B44-A3C6-201BBE272911}"/>
              </a:ext>
            </a:extLst>
          </p:cNvPr>
          <p:cNvSpPr txBox="1"/>
          <p:nvPr/>
        </p:nvSpPr>
        <p:spPr>
          <a:xfrm>
            <a:off x="377172" y="1084423"/>
            <a:ext cx="633225" cy="1569660"/>
          </a:xfrm>
          <a:prstGeom prst="rect">
            <a:avLst/>
          </a:prstGeom>
          <a:noFill/>
        </p:spPr>
        <p:txBody>
          <a:bodyPr wrap="square" rtlCol="0">
            <a:spAutoFit/>
          </a:bodyPr>
          <a:lstStyle/>
          <a:p>
            <a:r>
              <a:rPr lang="en-US" sz="9600" b="1">
                <a:solidFill>
                  <a:schemeClr val="bg1">
                    <a:lumMod val="95000"/>
                  </a:schemeClr>
                </a:solidFill>
                <a:latin typeface="Calibri" panose="020F0502020204030204" pitchFamily="34" charset="0"/>
                <a:ea typeface="Helvetica Neue" panose="02000503000000020004" pitchFamily="2" charset="0"/>
                <a:cs typeface="Calibri" panose="020F0502020204030204" pitchFamily="34" charset="0"/>
              </a:rPr>
              <a:t>1</a:t>
            </a:r>
          </a:p>
        </p:txBody>
      </p:sp>
      <p:sp>
        <p:nvSpPr>
          <p:cNvPr id="26" name="TextBox 25">
            <a:extLst>
              <a:ext uri="{FF2B5EF4-FFF2-40B4-BE49-F238E27FC236}">
                <a16:creationId xmlns:a16="http://schemas.microsoft.com/office/drawing/2014/main" id="{7BA6295C-4290-CF43-A5A1-FF778A8E3C16}"/>
              </a:ext>
            </a:extLst>
          </p:cNvPr>
          <p:cNvSpPr txBox="1"/>
          <p:nvPr/>
        </p:nvSpPr>
        <p:spPr>
          <a:xfrm>
            <a:off x="1249363" y="2791985"/>
            <a:ext cx="3703637" cy="3308598"/>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Users</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IN" sz="1100"/>
              <a:t>The study was done with 22 users and a stratified sampling method was used to have a diverse representation.</a:t>
            </a:r>
          </a:p>
          <a:p>
            <a:endParaRPr lang="en-IN"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endParaRPr lang="en-IN"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Environment/Setting</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IN" sz="1100"/>
              <a:t>People were asked to engage in this activity, when they came back from their offices, at the comfort of their homes where they could think/express more freely and reflect on the day's work. They were given a context of workspace to base their answers on.</a:t>
            </a:r>
          </a:p>
          <a:p>
            <a:endParaRPr lang="en-IN"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endParaRPr lang="en-IN"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Data Collection &amp; Analysis</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IN" sz="1100"/>
              <a:t>After individual interviews, the data was transcribed into an excel sheet for analysis. Step 1 - All the statements which</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27" name="TextBox 26">
            <a:extLst>
              <a:ext uri="{FF2B5EF4-FFF2-40B4-BE49-F238E27FC236}">
                <a16:creationId xmlns:a16="http://schemas.microsoft.com/office/drawing/2014/main" id="{95236BFD-D93F-5549-A852-43083CC217B3}"/>
              </a:ext>
            </a:extLst>
          </p:cNvPr>
          <p:cNvSpPr txBox="1"/>
          <p:nvPr/>
        </p:nvSpPr>
        <p:spPr>
          <a:xfrm>
            <a:off x="5408004" y="2791985"/>
            <a:ext cx="3703637" cy="938719"/>
          </a:xfrm>
          <a:prstGeom prst="rect">
            <a:avLst/>
          </a:prstGeom>
          <a:noFill/>
        </p:spPr>
        <p:txBody>
          <a:bodyPr wrap="square" rtlCol="0">
            <a:spAutoFit/>
          </a:bodyPr>
          <a:lstStyle/>
          <a:p>
            <a:r>
              <a:rPr lang="en-IN" sz="1100"/>
              <a:t>received more than 50% positive response were considered as useful insights. Step 2 - For the statements that turned out false, user’s reasons were analysed for possible insights. Based on the previous steps, final insights were formed.</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pic>
        <p:nvPicPr>
          <p:cNvPr id="3" name="Picture 2">
            <a:extLst>
              <a:ext uri="{FF2B5EF4-FFF2-40B4-BE49-F238E27FC236}">
                <a16:creationId xmlns:a16="http://schemas.microsoft.com/office/drawing/2014/main" id="{8CF24BFA-833E-4B41-9BF0-42BFFB3BFCE4}"/>
              </a:ext>
            </a:extLst>
          </p:cNvPr>
          <p:cNvPicPr>
            <a:picLocks noChangeAspect="1"/>
          </p:cNvPicPr>
          <p:nvPr/>
        </p:nvPicPr>
        <p:blipFill>
          <a:blip r:embed="rId2"/>
          <a:stretch>
            <a:fillRect/>
          </a:stretch>
        </p:blipFill>
        <p:spPr>
          <a:xfrm>
            <a:off x="5443186" y="3836341"/>
            <a:ext cx="3633272" cy="959613"/>
          </a:xfrm>
          <a:prstGeom prst="rect">
            <a:avLst/>
          </a:prstGeom>
        </p:spPr>
      </p:pic>
      <p:sp>
        <p:nvSpPr>
          <p:cNvPr id="11" name="TextBox 10">
            <a:extLst>
              <a:ext uri="{FF2B5EF4-FFF2-40B4-BE49-F238E27FC236}">
                <a16:creationId xmlns:a16="http://schemas.microsoft.com/office/drawing/2014/main" id="{2567174E-D57E-B043-9688-A2BE6F36DA71}"/>
              </a:ext>
            </a:extLst>
          </p:cNvPr>
          <p:cNvSpPr txBox="1"/>
          <p:nvPr/>
        </p:nvSpPr>
        <p:spPr>
          <a:xfrm>
            <a:off x="4774413" y="4972518"/>
            <a:ext cx="4970818"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1. Transcribed Responses</a:t>
            </a:r>
          </a:p>
        </p:txBody>
      </p:sp>
    </p:spTree>
    <p:extLst>
      <p:ext uri="{BB962C8B-B14F-4D97-AF65-F5344CB8AC3E}">
        <p14:creationId xmlns:p14="http://schemas.microsoft.com/office/powerpoint/2010/main" val="214108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07594D-17C4-6542-944D-5836159A93C8}"/>
              </a:ext>
            </a:extLst>
          </p:cNvPr>
          <p:cNvSpPr>
            <a:spLocks noGrp="1"/>
          </p:cNvSpPr>
          <p:nvPr>
            <p:ph type="sldNum" sz="quarter" idx="12"/>
          </p:nvPr>
        </p:nvSpPr>
        <p:spPr/>
        <p:txBody>
          <a:bodyPr/>
          <a:lstStyle/>
          <a:p>
            <a:fld id="{3264E244-8929-2D4B-99C9-FA7B886D015F}" type="slidenum">
              <a:rPr lang="en-US" smtClean="0"/>
              <a:t>68</a:t>
            </a:fld>
            <a:endParaRPr lang="en-US"/>
          </a:p>
        </p:txBody>
      </p:sp>
      <p:sp>
        <p:nvSpPr>
          <p:cNvPr id="7" name="TextBox 6">
            <a:extLst>
              <a:ext uri="{FF2B5EF4-FFF2-40B4-BE49-F238E27FC236}">
                <a16:creationId xmlns:a16="http://schemas.microsoft.com/office/drawing/2014/main" id="{7A039DDB-ACCD-0848-B7FB-7F36EB01297E}"/>
              </a:ext>
            </a:extLst>
          </p:cNvPr>
          <p:cNvSpPr txBox="1"/>
          <p:nvPr/>
        </p:nvSpPr>
        <p:spPr>
          <a:xfrm>
            <a:off x="1249363" y="729498"/>
            <a:ext cx="791686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4.1 Identifying opportunity ~ Key observations till now</a:t>
            </a:r>
          </a:p>
        </p:txBody>
      </p:sp>
      <p:sp>
        <p:nvSpPr>
          <p:cNvPr id="8" name="Rectangle 7">
            <a:extLst>
              <a:ext uri="{FF2B5EF4-FFF2-40B4-BE49-F238E27FC236}">
                <a16:creationId xmlns:a16="http://schemas.microsoft.com/office/drawing/2014/main" id="{07A16944-5DF0-C342-B381-025AF05BB670}"/>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29B50A1-A7E2-864F-A6DE-3979228AB713}"/>
              </a:ext>
            </a:extLst>
          </p:cNvPr>
          <p:cNvPicPr>
            <a:picLocks noChangeAspect="1"/>
          </p:cNvPicPr>
          <p:nvPr/>
        </p:nvPicPr>
        <p:blipFill>
          <a:blip r:embed="rId2"/>
          <a:stretch>
            <a:fillRect/>
          </a:stretch>
        </p:blipFill>
        <p:spPr>
          <a:xfrm>
            <a:off x="860077" y="1037275"/>
            <a:ext cx="8331200" cy="4940300"/>
          </a:xfrm>
          <a:prstGeom prst="rect">
            <a:avLst/>
          </a:prstGeom>
        </p:spPr>
      </p:pic>
      <p:sp>
        <p:nvSpPr>
          <p:cNvPr id="20" name="TextBox 19">
            <a:extLst>
              <a:ext uri="{FF2B5EF4-FFF2-40B4-BE49-F238E27FC236}">
                <a16:creationId xmlns:a16="http://schemas.microsoft.com/office/drawing/2014/main" id="{9BBDD6EB-CE0C-EB49-8288-4523AD2BA844}"/>
              </a:ext>
            </a:extLst>
          </p:cNvPr>
          <p:cNvSpPr txBox="1"/>
          <p:nvPr/>
        </p:nvSpPr>
        <p:spPr>
          <a:xfrm>
            <a:off x="6610503" y="4742539"/>
            <a:ext cx="2220347" cy="707886"/>
          </a:xfrm>
          <a:prstGeom prst="rect">
            <a:avLst/>
          </a:prstGeom>
          <a:noFill/>
        </p:spPr>
        <p:txBody>
          <a:bodyPr wrap="square" rtlCol="0">
            <a:spAutoFit/>
          </a:bodyPr>
          <a:lstStyle/>
          <a:p>
            <a:pPr algn="r"/>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Hypothesis Statements</a:t>
            </a:r>
          </a:p>
        </p:txBody>
      </p:sp>
    </p:spTree>
    <p:extLst>
      <p:ext uri="{BB962C8B-B14F-4D97-AF65-F5344CB8AC3E}">
        <p14:creationId xmlns:p14="http://schemas.microsoft.com/office/powerpoint/2010/main" val="1842324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69</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6.5 Establishing Relationships ~ Building Trust</a:t>
            </a:r>
          </a:p>
        </p:txBody>
      </p:sp>
      <p:sp>
        <p:nvSpPr>
          <p:cNvPr id="13" name="Rectangle 12">
            <a:extLst>
              <a:ext uri="{FF2B5EF4-FFF2-40B4-BE49-F238E27FC236}">
                <a16:creationId xmlns:a16="http://schemas.microsoft.com/office/drawing/2014/main" id="{65BC8DD9-B628-214D-8944-E7C12A642C1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72EE6E7-1826-4849-803D-BBBDBFF5C78B}"/>
              </a:ext>
            </a:extLst>
          </p:cNvPr>
          <p:cNvSpPr txBox="1"/>
          <p:nvPr/>
        </p:nvSpPr>
        <p:spPr>
          <a:xfrm>
            <a:off x="1249363" y="1385565"/>
            <a:ext cx="7975600"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Individual Interview</a:t>
            </a:r>
          </a:p>
        </p:txBody>
      </p:sp>
      <p:sp>
        <p:nvSpPr>
          <p:cNvPr id="21" name="TextBox 20">
            <a:extLst>
              <a:ext uri="{FF2B5EF4-FFF2-40B4-BE49-F238E27FC236}">
                <a16:creationId xmlns:a16="http://schemas.microsoft.com/office/drawing/2014/main" id="{887C0F69-7805-6E42-AA30-9A726ABBD616}"/>
              </a:ext>
            </a:extLst>
          </p:cNvPr>
          <p:cNvSpPr txBox="1"/>
          <p:nvPr/>
        </p:nvSpPr>
        <p:spPr>
          <a:xfrm>
            <a:off x="1249363" y="1802422"/>
            <a:ext cx="7906512" cy="430887"/>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After the hypothesis testing, a list of questions were asked to people to get answers to question for which hypothesis couldn’t be formed due to lack of information.</a:t>
            </a:r>
          </a:p>
        </p:txBody>
      </p:sp>
      <p:sp>
        <p:nvSpPr>
          <p:cNvPr id="22" name="TextBox 21">
            <a:extLst>
              <a:ext uri="{FF2B5EF4-FFF2-40B4-BE49-F238E27FC236}">
                <a16:creationId xmlns:a16="http://schemas.microsoft.com/office/drawing/2014/main" id="{1D00A47B-E6DD-6B44-A3C6-201BBE272911}"/>
              </a:ext>
            </a:extLst>
          </p:cNvPr>
          <p:cNvSpPr txBox="1"/>
          <p:nvPr/>
        </p:nvSpPr>
        <p:spPr>
          <a:xfrm>
            <a:off x="377172" y="1084423"/>
            <a:ext cx="633225" cy="1569660"/>
          </a:xfrm>
          <a:prstGeom prst="rect">
            <a:avLst/>
          </a:prstGeom>
          <a:noFill/>
        </p:spPr>
        <p:txBody>
          <a:bodyPr wrap="square" rtlCol="0">
            <a:spAutoFit/>
          </a:bodyPr>
          <a:lstStyle/>
          <a:p>
            <a:r>
              <a:rPr lang="en-US" sz="9600" b="1">
                <a:solidFill>
                  <a:schemeClr val="bg1">
                    <a:lumMod val="95000"/>
                  </a:schemeClr>
                </a:solidFill>
                <a:latin typeface="Calibri" panose="020F0502020204030204" pitchFamily="34" charset="0"/>
                <a:ea typeface="Helvetica Neue" panose="02000503000000020004" pitchFamily="2" charset="0"/>
                <a:cs typeface="Calibri" panose="020F0502020204030204" pitchFamily="34" charset="0"/>
              </a:rPr>
              <a:t>2</a:t>
            </a:r>
          </a:p>
        </p:txBody>
      </p:sp>
      <p:sp>
        <p:nvSpPr>
          <p:cNvPr id="26" name="TextBox 25">
            <a:extLst>
              <a:ext uri="{FF2B5EF4-FFF2-40B4-BE49-F238E27FC236}">
                <a16:creationId xmlns:a16="http://schemas.microsoft.com/office/drawing/2014/main" id="{7BA6295C-4290-CF43-A5A1-FF778A8E3C16}"/>
              </a:ext>
            </a:extLst>
          </p:cNvPr>
          <p:cNvSpPr txBox="1"/>
          <p:nvPr/>
        </p:nvSpPr>
        <p:spPr>
          <a:xfrm>
            <a:off x="1249363" y="2791985"/>
            <a:ext cx="3703637" cy="3139321"/>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Users</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IN" sz="1100"/>
              <a:t>The study was done with the same user who participated in hypothesis testing. Out of 22, 20 users agreed to go ahead with the study.</a:t>
            </a:r>
            <a:endParaRPr lang="en-IN"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endParaRPr lang="en-IN"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Environment/Setting</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IN" sz="1100"/>
              <a:t>People were asked to engage in this activity, when they came back from their offices, at the comfort of their homes where they could think/express more freely and reflect on the day's work. They were given a context of workspace to base their answers on.</a:t>
            </a:r>
            <a:endParaRPr lang="en-IN"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endParaRPr lang="en-IN"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Data Collection &amp; Analysis</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IN" sz="1100"/>
              <a:t>After individual interviews, the data was transcribed into an excel sheet for analysis and used to form useful insights.</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1" name="TextBox 10">
            <a:extLst>
              <a:ext uri="{FF2B5EF4-FFF2-40B4-BE49-F238E27FC236}">
                <a16:creationId xmlns:a16="http://schemas.microsoft.com/office/drawing/2014/main" id="{2567174E-D57E-B043-9688-A2BE6F36DA71}"/>
              </a:ext>
            </a:extLst>
          </p:cNvPr>
          <p:cNvSpPr txBox="1"/>
          <p:nvPr/>
        </p:nvSpPr>
        <p:spPr>
          <a:xfrm>
            <a:off x="4774413" y="4972518"/>
            <a:ext cx="4970818"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Figure 1. Transcribed Responses</a:t>
            </a:r>
          </a:p>
        </p:txBody>
      </p:sp>
      <p:pic>
        <p:nvPicPr>
          <p:cNvPr id="14" name="Picture 13">
            <a:extLst>
              <a:ext uri="{FF2B5EF4-FFF2-40B4-BE49-F238E27FC236}">
                <a16:creationId xmlns:a16="http://schemas.microsoft.com/office/drawing/2014/main" id="{1F2E1E61-5DEC-2543-A5BE-3AF6A42E038F}"/>
              </a:ext>
            </a:extLst>
          </p:cNvPr>
          <p:cNvPicPr>
            <a:picLocks noChangeAspect="1"/>
          </p:cNvPicPr>
          <p:nvPr/>
        </p:nvPicPr>
        <p:blipFill>
          <a:blip r:embed="rId2"/>
          <a:stretch>
            <a:fillRect/>
          </a:stretch>
        </p:blipFill>
        <p:spPr>
          <a:xfrm>
            <a:off x="5443185" y="2879745"/>
            <a:ext cx="3781778" cy="1983631"/>
          </a:xfrm>
          <a:prstGeom prst="rect">
            <a:avLst/>
          </a:prstGeom>
        </p:spPr>
      </p:pic>
    </p:spTree>
    <p:extLst>
      <p:ext uri="{BB962C8B-B14F-4D97-AF65-F5344CB8AC3E}">
        <p14:creationId xmlns:p14="http://schemas.microsoft.com/office/powerpoint/2010/main" val="3332107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7</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1.6 Guiding Questions</a:t>
            </a:r>
          </a:p>
        </p:txBody>
      </p:sp>
      <p:sp>
        <p:nvSpPr>
          <p:cNvPr id="7" name="TextBox 6">
            <a:extLst>
              <a:ext uri="{FF2B5EF4-FFF2-40B4-BE49-F238E27FC236}">
                <a16:creationId xmlns:a16="http://schemas.microsoft.com/office/drawing/2014/main" id="{050CB715-DEEB-2846-B979-F309CE47D384}"/>
              </a:ext>
            </a:extLst>
          </p:cNvPr>
          <p:cNvSpPr txBox="1"/>
          <p:nvPr/>
        </p:nvSpPr>
        <p:spPr>
          <a:xfrm>
            <a:off x="1249363" y="1385565"/>
            <a:ext cx="3690772" cy="769441"/>
          </a:xfrm>
          <a:prstGeom prst="rect">
            <a:avLst/>
          </a:prstGeom>
          <a:noFill/>
        </p:spPr>
        <p:txBody>
          <a:bodyPr wrap="square" rtlCol="0">
            <a:spAutoFit/>
          </a:bodyPr>
          <a:lstStyle/>
          <a:p>
            <a:pPr algn="just"/>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To start with analyzing the domain of Autonomous Systems, a series of guiding question were formed to get the idea of the complete landscape and help in carving future directions</a:t>
            </a:r>
          </a:p>
          <a:p>
            <a:pPr algn="just"/>
            <a:endPar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
        <p:nvSpPr>
          <p:cNvPr id="2" name="Rectangle 1">
            <a:extLst>
              <a:ext uri="{FF2B5EF4-FFF2-40B4-BE49-F238E27FC236}">
                <a16:creationId xmlns:a16="http://schemas.microsoft.com/office/drawing/2014/main" id="{C30D0A42-52E2-D541-BC3A-651810BCF886}"/>
              </a:ext>
            </a:extLst>
          </p:cNvPr>
          <p:cNvSpPr/>
          <p:nvPr/>
        </p:nvSpPr>
        <p:spPr>
          <a:xfrm>
            <a:off x="1249363" y="2359911"/>
            <a:ext cx="3703637" cy="1785104"/>
          </a:xfrm>
          <a:prstGeom prst="rect">
            <a:avLst/>
          </a:prstGeom>
        </p:spPr>
        <p:txBody>
          <a:bodyPr wrap="square">
            <a:spAutoFit/>
          </a:bodyPr>
          <a:lstStyle/>
          <a:p>
            <a:pPr lvl="0" algn="just"/>
            <a:r>
              <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FACTUAL QUESTIONS</a:t>
            </a:r>
          </a:p>
          <a:p>
            <a:pPr lvl="0" algn="just"/>
            <a:endPar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endParaRPr>
          </a:p>
          <a:p>
            <a:pPr marL="228600" lvl="0" indent="-228600" algn="just">
              <a:buFont typeface="+mj-lt"/>
              <a:buAutoNum type="arabicPeriod"/>
            </a:pP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What is the current state of art in Autonomous system</a:t>
            </a:r>
          </a:p>
          <a:p>
            <a:pPr marL="228600" lvl="0" indent="-228600" algn="just">
              <a:buFont typeface="+mj-lt"/>
              <a:buAutoNum type="arabicPeriod"/>
            </a:pP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What does it mean to be fully autonomous</a:t>
            </a:r>
          </a:p>
          <a:p>
            <a:pPr marL="228600" lvl="0" indent="-228600" algn="just">
              <a:buFont typeface="+mj-lt"/>
              <a:buAutoNum type="arabicPeriod"/>
            </a:pP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What are the current application of Autonomous Systems</a:t>
            </a:r>
          </a:p>
          <a:p>
            <a:pPr marL="228600" lvl="0" indent="-228600" algn="just">
              <a:buFont typeface="+mj-lt"/>
              <a:buAutoNum type="arabicPeriod"/>
            </a:pP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What is the dev process of Autonomous Systems at Siemens</a:t>
            </a:r>
          </a:p>
          <a:p>
            <a:pPr marL="228600" lvl="0" indent="-228600" algn="just">
              <a:buFont typeface="+mj-lt"/>
              <a:buAutoNum type="arabicPeriod"/>
            </a:pP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What are the domains where this technology is being used</a:t>
            </a:r>
          </a:p>
          <a:p>
            <a:pPr marL="228600" lvl="0" indent="-228600" algn="just">
              <a:buFont typeface="+mj-lt"/>
              <a:buAutoNum type="arabicPeriod"/>
            </a:pP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What are the current use cases for Autonomous Systems</a:t>
            </a:r>
          </a:p>
        </p:txBody>
      </p:sp>
      <p:sp>
        <p:nvSpPr>
          <p:cNvPr id="3" name="Rectangle 2">
            <a:extLst>
              <a:ext uri="{FF2B5EF4-FFF2-40B4-BE49-F238E27FC236}">
                <a16:creationId xmlns:a16="http://schemas.microsoft.com/office/drawing/2014/main" id="{DB3578F2-DA1F-324D-8A7F-1C662E895530}"/>
              </a:ext>
            </a:extLst>
          </p:cNvPr>
          <p:cNvSpPr/>
          <p:nvPr/>
        </p:nvSpPr>
        <p:spPr>
          <a:xfrm>
            <a:off x="5475453" y="1385565"/>
            <a:ext cx="3690772" cy="4662815"/>
          </a:xfrm>
          <a:prstGeom prst="rect">
            <a:avLst/>
          </a:prstGeom>
        </p:spPr>
        <p:txBody>
          <a:bodyPr wrap="square">
            <a:spAutoFit/>
          </a:bodyPr>
          <a:lstStyle/>
          <a:p>
            <a:pPr lvl="0" algn="just"/>
            <a:r>
              <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INTERPRETIVE QUESTIONS</a:t>
            </a:r>
          </a:p>
          <a:p>
            <a:pPr lvl="0" algn="just"/>
            <a:endPar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endParaRPr>
          </a:p>
          <a:p>
            <a:pPr marL="228600" lvl="0" indent="-228600" algn="just">
              <a:buFont typeface="+mj-lt"/>
              <a:buAutoNum type="arabicPeriod"/>
            </a:pP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Does an ecosystem that aims to minimize human intervention really need a design intervention</a:t>
            </a:r>
          </a:p>
          <a:p>
            <a:pPr marL="228600" lvl="0" indent="-228600" algn="just">
              <a:buFont typeface="+mj-lt"/>
              <a:buAutoNum type="arabicPeriod"/>
            </a:pP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Can the involvement of design result in better Autonomous Systems.</a:t>
            </a:r>
          </a:p>
          <a:p>
            <a:pPr marL="228600" lvl="0" indent="-228600" algn="just">
              <a:buFont typeface="+mj-lt"/>
              <a:buAutoNum type="arabicPeriod"/>
            </a:pPr>
            <a:r>
              <a:rPr lang="en-IN"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Do we really need to keep humans out of loop? </a:t>
            </a:r>
          </a:p>
          <a:p>
            <a:pPr marL="228600" lvl="0" indent="-228600" algn="just">
              <a:buFont typeface="+mj-lt"/>
              <a:buAutoNum type="arabicPeriod"/>
            </a:pPr>
            <a:r>
              <a:rPr lang="en-IN"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Even when systems achieve full autonomy, do people interact with AS directly/indirectly/? How ? </a:t>
            </a:r>
          </a:p>
          <a:p>
            <a:pPr marL="228600" lvl="0" indent="-228600" algn="just">
              <a:buFont typeface="+mj-lt"/>
              <a:buAutoNum type="arabicPeriod"/>
            </a:pPr>
            <a:r>
              <a:rPr lang="en-IN"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Or do AS affect humans directly/indirectly? How?</a:t>
            </a:r>
          </a:p>
          <a:p>
            <a:pPr marL="228600" lvl="0" indent="-228600" algn="just">
              <a:buFont typeface="+mj-lt"/>
              <a:buAutoNum type="arabicPeriod"/>
            </a:pPr>
            <a:r>
              <a:rPr lang="en-IN"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Can the involvement of design result in better Autonomous Systems.</a:t>
            </a:r>
          </a:p>
          <a:p>
            <a:pPr marL="228600" lvl="0" indent="-228600" algn="just">
              <a:buFont typeface="+mj-lt"/>
              <a:buAutoNum type="arabicPeriod"/>
            </a:pPr>
            <a:r>
              <a:rPr lang="en-IN"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Can we ever truly eliminate human interactions with autonomous systems even if we achieve full autonomy?</a:t>
            </a:r>
          </a:p>
          <a:p>
            <a:pPr marL="228600" lvl="0" indent="-228600" algn="just">
              <a:buFont typeface="+mj-lt"/>
              <a:buAutoNum type="arabicPeriod"/>
            </a:pPr>
            <a:r>
              <a:rPr lang="en-IN"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How do humans perceive this technology and to what extent have humans adopted this technologies</a:t>
            </a:r>
          </a:p>
          <a:p>
            <a:pPr marL="228600" lvl="0" indent="-228600" algn="just">
              <a:buFont typeface="+mj-lt"/>
              <a:buAutoNum type="arabicPeriod"/>
            </a:pPr>
            <a:r>
              <a:rPr lang="en-IN"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Is it important to keep humans out of the loop. What value does keep ‘humans out of the loop’ bring to the autonomous ecosystems.</a:t>
            </a:r>
          </a:p>
          <a:p>
            <a:pPr marL="228600" lvl="0" indent="-228600" algn="just">
              <a:buFont typeface="+mj-lt"/>
              <a:buAutoNum type="arabicPeriod"/>
            </a:pPr>
            <a:r>
              <a:rPr lang="en-IN"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People might argue that we don't need design for a systems that aims to minimise human intervention as it achieves full autonomy, it is true?</a:t>
            </a:r>
          </a:p>
          <a:p>
            <a:pPr marL="228600" lvl="0" indent="-228600" algn="just">
              <a:buFont typeface="+mj-lt"/>
              <a:buAutoNum type="arabicPeriod"/>
            </a:pPr>
            <a:r>
              <a:rPr lang="en-IN"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Can human augmentation in autonomous ecosystem be beneficial or is it better to keep humans out of loop. What value will ‘augmenting humans’ in this ecosystem bring?</a:t>
            </a:r>
          </a:p>
        </p:txBody>
      </p:sp>
      <p:sp>
        <p:nvSpPr>
          <p:cNvPr id="9" name="Rectangle 8">
            <a:extLst>
              <a:ext uri="{FF2B5EF4-FFF2-40B4-BE49-F238E27FC236}">
                <a16:creationId xmlns:a16="http://schemas.microsoft.com/office/drawing/2014/main" id="{3D3AD609-9EB8-7144-8FDE-39DB142192C8}"/>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926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07594D-17C4-6542-944D-5836159A93C8}"/>
              </a:ext>
            </a:extLst>
          </p:cNvPr>
          <p:cNvSpPr>
            <a:spLocks noGrp="1"/>
          </p:cNvSpPr>
          <p:nvPr>
            <p:ph type="sldNum" sz="quarter" idx="12"/>
          </p:nvPr>
        </p:nvSpPr>
        <p:spPr/>
        <p:txBody>
          <a:bodyPr/>
          <a:lstStyle/>
          <a:p>
            <a:fld id="{3264E244-8929-2D4B-99C9-FA7B886D015F}" type="slidenum">
              <a:rPr lang="en-US" smtClean="0"/>
              <a:t>70</a:t>
            </a:fld>
            <a:endParaRPr lang="en-US"/>
          </a:p>
        </p:txBody>
      </p:sp>
      <p:sp>
        <p:nvSpPr>
          <p:cNvPr id="7" name="TextBox 6">
            <a:extLst>
              <a:ext uri="{FF2B5EF4-FFF2-40B4-BE49-F238E27FC236}">
                <a16:creationId xmlns:a16="http://schemas.microsoft.com/office/drawing/2014/main" id="{7A039DDB-ACCD-0848-B7FB-7F36EB01297E}"/>
              </a:ext>
            </a:extLst>
          </p:cNvPr>
          <p:cNvSpPr txBox="1"/>
          <p:nvPr/>
        </p:nvSpPr>
        <p:spPr>
          <a:xfrm>
            <a:off x="1249363" y="729498"/>
            <a:ext cx="791686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4.1 Identifying opportunity ~ Key observations till now</a:t>
            </a:r>
          </a:p>
        </p:txBody>
      </p:sp>
      <p:sp>
        <p:nvSpPr>
          <p:cNvPr id="8" name="Rectangle 7">
            <a:extLst>
              <a:ext uri="{FF2B5EF4-FFF2-40B4-BE49-F238E27FC236}">
                <a16:creationId xmlns:a16="http://schemas.microsoft.com/office/drawing/2014/main" id="{07A16944-5DF0-C342-B381-025AF05BB670}"/>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6BA7480-9AB4-F146-A2C7-CD768F3CB496}"/>
              </a:ext>
            </a:extLst>
          </p:cNvPr>
          <p:cNvPicPr>
            <a:picLocks noChangeAspect="1"/>
          </p:cNvPicPr>
          <p:nvPr/>
        </p:nvPicPr>
        <p:blipFill>
          <a:blip r:embed="rId2"/>
          <a:stretch>
            <a:fillRect/>
          </a:stretch>
        </p:blipFill>
        <p:spPr>
          <a:xfrm>
            <a:off x="1125255" y="1318963"/>
            <a:ext cx="7749832" cy="3340720"/>
          </a:xfrm>
          <a:prstGeom prst="rect">
            <a:avLst/>
          </a:prstGeom>
        </p:spPr>
      </p:pic>
      <p:sp>
        <p:nvSpPr>
          <p:cNvPr id="9" name="TextBox 8">
            <a:extLst>
              <a:ext uri="{FF2B5EF4-FFF2-40B4-BE49-F238E27FC236}">
                <a16:creationId xmlns:a16="http://schemas.microsoft.com/office/drawing/2014/main" id="{51EC2E14-D2E0-594F-9777-50AA98CA2C7C}"/>
              </a:ext>
            </a:extLst>
          </p:cNvPr>
          <p:cNvSpPr txBox="1"/>
          <p:nvPr/>
        </p:nvSpPr>
        <p:spPr>
          <a:xfrm>
            <a:off x="6610503" y="3489939"/>
            <a:ext cx="2220347" cy="707886"/>
          </a:xfrm>
          <a:prstGeom prst="rect">
            <a:avLst/>
          </a:prstGeom>
          <a:noFill/>
        </p:spPr>
        <p:txBody>
          <a:bodyPr wrap="square" rtlCol="0">
            <a:spAutoFit/>
          </a:bodyPr>
          <a:lstStyle/>
          <a:p>
            <a:pPr algn="r"/>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Interview Questions</a:t>
            </a:r>
          </a:p>
        </p:txBody>
      </p:sp>
    </p:spTree>
    <p:extLst>
      <p:ext uri="{BB962C8B-B14F-4D97-AF65-F5344CB8AC3E}">
        <p14:creationId xmlns:p14="http://schemas.microsoft.com/office/powerpoint/2010/main" val="22186032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71</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6.5 Establishing Relationships ~ Building Trust</a:t>
            </a:r>
          </a:p>
        </p:txBody>
      </p:sp>
      <p:sp>
        <p:nvSpPr>
          <p:cNvPr id="13" name="Rectangle 12">
            <a:extLst>
              <a:ext uri="{FF2B5EF4-FFF2-40B4-BE49-F238E27FC236}">
                <a16:creationId xmlns:a16="http://schemas.microsoft.com/office/drawing/2014/main" id="{65BC8DD9-B628-214D-8944-E7C12A642C1F}"/>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72EE6E7-1826-4849-803D-BBBDBFF5C78B}"/>
              </a:ext>
            </a:extLst>
          </p:cNvPr>
          <p:cNvSpPr txBox="1"/>
          <p:nvPr/>
        </p:nvSpPr>
        <p:spPr>
          <a:xfrm>
            <a:off x="1249363" y="1385565"/>
            <a:ext cx="7975600"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Walk me through your process </a:t>
            </a:r>
          </a:p>
        </p:txBody>
      </p:sp>
      <p:sp>
        <p:nvSpPr>
          <p:cNvPr id="21" name="TextBox 20">
            <a:extLst>
              <a:ext uri="{FF2B5EF4-FFF2-40B4-BE49-F238E27FC236}">
                <a16:creationId xmlns:a16="http://schemas.microsoft.com/office/drawing/2014/main" id="{887C0F69-7805-6E42-AA30-9A726ABBD616}"/>
              </a:ext>
            </a:extLst>
          </p:cNvPr>
          <p:cNvSpPr txBox="1"/>
          <p:nvPr/>
        </p:nvSpPr>
        <p:spPr>
          <a:xfrm>
            <a:off x="1249363" y="1802422"/>
            <a:ext cx="7906512" cy="430887"/>
          </a:xfrm>
          <a:prstGeom prst="rect">
            <a:avLst/>
          </a:prstGeom>
          <a:noFill/>
        </p:spPr>
        <p:txBody>
          <a:bodyPr wrap="square" rtlCol="0">
            <a:spAutoFit/>
          </a:bodyPr>
          <a:lstStyle/>
          <a:p>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The study was an activity to understand how users approach and get interested in a new and unfamiliar technology and their process in getting acquainted/interested in the technology. </a:t>
            </a:r>
          </a:p>
        </p:txBody>
      </p:sp>
      <p:sp>
        <p:nvSpPr>
          <p:cNvPr id="22" name="TextBox 21">
            <a:extLst>
              <a:ext uri="{FF2B5EF4-FFF2-40B4-BE49-F238E27FC236}">
                <a16:creationId xmlns:a16="http://schemas.microsoft.com/office/drawing/2014/main" id="{1D00A47B-E6DD-6B44-A3C6-201BBE272911}"/>
              </a:ext>
            </a:extLst>
          </p:cNvPr>
          <p:cNvSpPr txBox="1"/>
          <p:nvPr/>
        </p:nvSpPr>
        <p:spPr>
          <a:xfrm>
            <a:off x="377172" y="1084423"/>
            <a:ext cx="633225" cy="1569660"/>
          </a:xfrm>
          <a:prstGeom prst="rect">
            <a:avLst/>
          </a:prstGeom>
          <a:noFill/>
        </p:spPr>
        <p:txBody>
          <a:bodyPr wrap="square" rtlCol="0">
            <a:spAutoFit/>
          </a:bodyPr>
          <a:lstStyle/>
          <a:p>
            <a:r>
              <a:rPr lang="en-US" sz="9600" b="1">
                <a:solidFill>
                  <a:schemeClr val="bg1">
                    <a:lumMod val="95000"/>
                  </a:schemeClr>
                </a:solidFill>
                <a:latin typeface="Calibri" panose="020F0502020204030204" pitchFamily="34" charset="0"/>
                <a:ea typeface="Helvetica Neue" panose="02000503000000020004" pitchFamily="2" charset="0"/>
                <a:cs typeface="Calibri" panose="020F0502020204030204" pitchFamily="34" charset="0"/>
              </a:rPr>
              <a:t>3</a:t>
            </a:r>
          </a:p>
        </p:txBody>
      </p:sp>
      <p:sp>
        <p:nvSpPr>
          <p:cNvPr id="26" name="TextBox 25">
            <a:extLst>
              <a:ext uri="{FF2B5EF4-FFF2-40B4-BE49-F238E27FC236}">
                <a16:creationId xmlns:a16="http://schemas.microsoft.com/office/drawing/2014/main" id="{7BA6295C-4290-CF43-A5A1-FF778A8E3C16}"/>
              </a:ext>
            </a:extLst>
          </p:cNvPr>
          <p:cNvSpPr txBox="1"/>
          <p:nvPr/>
        </p:nvSpPr>
        <p:spPr>
          <a:xfrm>
            <a:off x="1249363" y="2791985"/>
            <a:ext cx="3703637" cy="2800767"/>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Users</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IN" sz="1100"/>
              <a:t>5 users were asked to imagine a scenario and think out loud the steps involved in the entire scenario.</a:t>
            </a:r>
          </a:p>
          <a:p>
            <a:endParaRPr lang="en-IN"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b="1"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Scanarios</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IN" sz="1100"/>
              <a:t>Imagine you are in an </a:t>
            </a:r>
            <a:r>
              <a:rPr lang="en-IN" sz="1100" err="1"/>
              <a:t>AutoEXPO</a:t>
            </a:r>
            <a:r>
              <a:rPr lang="en-IN" sz="1100"/>
              <a:t> and you come across a car displayed as an autonomous car. What would be your process of getting interested in the car, checking it out and getting interested buying the car?</a:t>
            </a:r>
          </a:p>
          <a:p>
            <a:endParaRPr lang="en-IN"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Data Collection &amp; Analysis</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IN" sz="1100"/>
              <a:t>After individual interviews, the data was transcribed into an excel sheet for analysis and used to form useful insights.</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Tree>
    <p:extLst>
      <p:ext uri="{BB962C8B-B14F-4D97-AF65-F5344CB8AC3E}">
        <p14:creationId xmlns:p14="http://schemas.microsoft.com/office/powerpoint/2010/main" val="1910137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07594D-17C4-6542-944D-5836159A93C8}"/>
              </a:ext>
            </a:extLst>
          </p:cNvPr>
          <p:cNvSpPr>
            <a:spLocks noGrp="1"/>
          </p:cNvSpPr>
          <p:nvPr>
            <p:ph type="sldNum" sz="quarter" idx="12"/>
          </p:nvPr>
        </p:nvSpPr>
        <p:spPr/>
        <p:txBody>
          <a:bodyPr/>
          <a:lstStyle/>
          <a:p>
            <a:fld id="{3264E244-8929-2D4B-99C9-FA7B886D015F}" type="slidenum">
              <a:rPr lang="en-US" smtClean="0"/>
              <a:t>72</a:t>
            </a:fld>
            <a:endParaRPr lang="en-US"/>
          </a:p>
        </p:txBody>
      </p:sp>
      <p:sp>
        <p:nvSpPr>
          <p:cNvPr id="7" name="TextBox 6">
            <a:extLst>
              <a:ext uri="{FF2B5EF4-FFF2-40B4-BE49-F238E27FC236}">
                <a16:creationId xmlns:a16="http://schemas.microsoft.com/office/drawing/2014/main" id="{7A039DDB-ACCD-0848-B7FB-7F36EB01297E}"/>
              </a:ext>
            </a:extLst>
          </p:cNvPr>
          <p:cNvSpPr txBox="1"/>
          <p:nvPr/>
        </p:nvSpPr>
        <p:spPr>
          <a:xfrm>
            <a:off x="1249363" y="729498"/>
            <a:ext cx="791686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4.1 Identifying opportunity ~ Key observations till now</a:t>
            </a:r>
          </a:p>
        </p:txBody>
      </p:sp>
      <p:sp>
        <p:nvSpPr>
          <p:cNvPr id="8" name="Rectangle 7">
            <a:extLst>
              <a:ext uri="{FF2B5EF4-FFF2-40B4-BE49-F238E27FC236}">
                <a16:creationId xmlns:a16="http://schemas.microsoft.com/office/drawing/2014/main" id="{07A16944-5DF0-C342-B381-025AF05BB670}"/>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B49B147-0C62-8249-8D78-D3B421E8C1BF}"/>
              </a:ext>
            </a:extLst>
          </p:cNvPr>
          <p:cNvPicPr>
            <a:picLocks noChangeAspect="1"/>
          </p:cNvPicPr>
          <p:nvPr/>
        </p:nvPicPr>
        <p:blipFill rotWithShape="1">
          <a:blip r:embed="rId2"/>
          <a:srcRect l="6885" t="9655" r="7941" b="7953"/>
          <a:stretch/>
        </p:blipFill>
        <p:spPr>
          <a:xfrm>
            <a:off x="1210923" y="1451578"/>
            <a:ext cx="3879185" cy="2147195"/>
          </a:xfrm>
          <a:prstGeom prst="rect">
            <a:avLst/>
          </a:prstGeom>
        </p:spPr>
      </p:pic>
      <p:pic>
        <p:nvPicPr>
          <p:cNvPr id="11" name="Picture 10">
            <a:extLst>
              <a:ext uri="{FF2B5EF4-FFF2-40B4-BE49-F238E27FC236}">
                <a16:creationId xmlns:a16="http://schemas.microsoft.com/office/drawing/2014/main" id="{D9932383-1B02-BA47-8BFF-4879D9C6EAF9}"/>
              </a:ext>
            </a:extLst>
          </p:cNvPr>
          <p:cNvPicPr>
            <a:picLocks noChangeAspect="1"/>
          </p:cNvPicPr>
          <p:nvPr/>
        </p:nvPicPr>
        <p:blipFill rotWithShape="1">
          <a:blip r:embed="rId3"/>
          <a:srcRect l="6843" t="9655" r="9661" b="7953"/>
          <a:stretch/>
        </p:blipFill>
        <p:spPr>
          <a:xfrm>
            <a:off x="1210923" y="3594972"/>
            <a:ext cx="3853949" cy="2133226"/>
          </a:xfrm>
          <a:prstGeom prst="rect">
            <a:avLst/>
          </a:prstGeom>
        </p:spPr>
      </p:pic>
      <p:pic>
        <p:nvPicPr>
          <p:cNvPr id="3" name="Picture 2">
            <a:extLst>
              <a:ext uri="{FF2B5EF4-FFF2-40B4-BE49-F238E27FC236}">
                <a16:creationId xmlns:a16="http://schemas.microsoft.com/office/drawing/2014/main" id="{214D4319-D371-2A47-8DCC-9DEDFA52F010}"/>
              </a:ext>
            </a:extLst>
          </p:cNvPr>
          <p:cNvPicPr>
            <a:picLocks noChangeAspect="1"/>
          </p:cNvPicPr>
          <p:nvPr/>
        </p:nvPicPr>
        <p:blipFill rotWithShape="1">
          <a:blip r:embed="rId4"/>
          <a:srcRect b="78235"/>
          <a:stretch/>
        </p:blipFill>
        <p:spPr>
          <a:xfrm>
            <a:off x="1210923" y="5761975"/>
            <a:ext cx="3879185" cy="463461"/>
          </a:xfrm>
          <a:prstGeom prst="rect">
            <a:avLst/>
          </a:prstGeom>
        </p:spPr>
      </p:pic>
      <p:sp>
        <p:nvSpPr>
          <p:cNvPr id="18" name="Right Brace 17">
            <a:extLst>
              <a:ext uri="{FF2B5EF4-FFF2-40B4-BE49-F238E27FC236}">
                <a16:creationId xmlns:a16="http://schemas.microsoft.com/office/drawing/2014/main" id="{72641DA9-C3BE-254A-B539-FB9E0E841305}"/>
              </a:ext>
            </a:extLst>
          </p:cNvPr>
          <p:cNvSpPr/>
          <p:nvPr/>
        </p:nvSpPr>
        <p:spPr>
          <a:xfrm>
            <a:off x="5303523" y="1544467"/>
            <a:ext cx="70338" cy="307778"/>
          </a:xfrm>
          <a:prstGeom prst="rightBrace">
            <a:avLst>
              <a:gd name="adj1" fmla="val 73068"/>
              <a:gd name="adj2" fmla="val 50000"/>
            </a:avLst>
          </a:prstGeom>
          <a:ln w="22225">
            <a:solidFill>
              <a:srgbClr val="299B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0AC4D900-9964-974D-A5AC-4AC43E47BD12}"/>
              </a:ext>
            </a:extLst>
          </p:cNvPr>
          <p:cNvSpPr txBox="1"/>
          <p:nvPr/>
        </p:nvSpPr>
        <p:spPr>
          <a:xfrm>
            <a:off x="5813900" y="1498301"/>
            <a:ext cx="2124458"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Discovery Phase</a:t>
            </a:r>
          </a:p>
        </p:txBody>
      </p:sp>
      <p:sp>
        <p:nvSpPr>
          <p:cNvPr id="20" name="Right Brace 19">
            <a:extLst>
              <a:ext uri="{FF2B5EF4-FFF2-40B4-BE49-F238E27FC236}">
                <a16:creationId xmlns:a16="http://schemas.microsoft.com/office/drawing/2014/main" id="{64877E8A-718A-9A44-9068-B7F1F9AC9E72}"/>
              </a:ext>
            </a:extLst>
          </p:cNvPr>
          <p:cNvSpPr/>
          <p:nvPr/>
        </p:nvSpPr>
        <p:spPr>
          <a:xfrm>
            <a:off x="5303523" y="2112026"/>
            <a:ext cx="70337" cy="1885640"/>
          </a:xfrm>
          <a:prstGeom prst="rightBrace">
            <a:avLst>
              <a:gd name="adj1" fmla="val 73068"/>
              <a:gd name="adj2" fmla="val 50000"/>
            </a:avLst>
          </a:prstGeom>
          <a:ln w="22225">
            <a:solidFill>
              <a:srgbClr val="299B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C540E65-0289-BF40-B11C-F525F96BB118}"/>
              </a:ext>
            </a:extLst>
          </p:cNvPr>
          <p:cNvSpPr txBox="1"/>
          <p:nvPr/>
        </p:nvSpPr>
        <p:spPr>
          <a:xfrm>
            <a:off x="5813900" y="4993429"/>
            <a:ext cx="2548773"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Familiarity Phase</a:t>
            </a:r>
          </a:p>
        </p:txBody>
      </p:sp>
      <p:sp>
        <p:nvSpPr>
          <p:cNvPr id="22" name="Right Brace 21">
            <a:extLst>
              <a:ext uri="{FF2B5EF4-FFF2-40B4-BE49-F238E27FC236}">
                <a16:creationId xmlns:a16="http://schemas.microsoft.com/office/drawing/2014/main" id="{570B28F8-A09E-DC42-A8E0-257749B1D76F}"/>
              </a:ext>
            </a:extLst>
          </p:cNvPr>
          <p:cNvSpPr/>
          <p:nvPr/>
        </p:nvSpPr>
        <p:spPr>
          <a:xfrm>
            <a:off x="5303523" y="4250664"/>
            <a:ext cx="70337" cy="1885640"/>
          </a:xfrm>
          <a:prstGeom prst="rightBrace">
            <a:avLst>
              <a:gd name="adj1" fmla="val 73068"/>
              <a:gd name="adj2" fmla="val 50000"/>
            </a:avLst>
          </a:prstGeom>
          <a:ln w="22225">
            <a:solidFill>
              <a:srgbClr val="299B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B326B897-583B-E34C-BAA6-3B68B790A36C}"/>
              </a:ext>
            </a:extLst>
          </p:cNvPr>
          <p:cNvSpPr txBox="1"/>
          <p:nvPr/>
        </p:nvSpPr>
        <p:spPr>
          <a:xfrm>
            <a:off x="5813900" y="2817006"/>
            <a:ext cx="2548773"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Introduction Phase</a:t>
            </a:r>
          </a:p>
        </p:txBody>
      </p:sp>
    </p:spTree>
    <p:extLst>
      <p:ext uri="{BB962C8B-B14F-4D97-AF65-F5344CB8AC3E}">
        <p14:creationId xmlns:p14="http://schemas.microsoft.com/office/powerpoint/2010/main" val="5425590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379F871-E183-784C-AEC9-B791D1980ADA}"/>
              </a:ext>
            </a:extLst>
          </p:cNvPr>
          <p:cNvPicPr>
            <a:picLocks noChangeAspect="1"/>
          </p:cNvPicPr>
          <p:nvPr/>
        </p:nvPicPr>
        <p:blipFill rotWithShape="1">
          <a:blip r:embed="rId2"/>
          <a:srcRect r="573"/>
          <a:stretch/>
        </p:blipFill>
        <p:spPr>
          <a:xfrm>
            <a:off x="1204214" y="1444019"/>
            <a:ext cx="3853948" cy="1650141"/>
          </a:xfrm>
          <a:prstGeom prst="rect">
            <a:avLst/>
          </a:prstGeom>
        </p:spPr>
      </p:pic>
      <p:sp>
        <p:nvSpPr>
          <p:cNvPr id="4" name="Slide Number Placeholder 3">
            <a:extLst>
              <a:ext uri="{FF2B5EF4-FFF2-40B4-BE49-F238E27FC236}">
                <a16:creationId xmlns:a16="http://schemas.microsoft.com/office/drawing/2014/main" id="{E607594D-17C4-6542-944D-5836159A93C8}"/>
              </a:ext>
            </a:extLst>
          </p:cNvPr>
          <p:cNvSpPr>
            <a:spLocks noGrp="1"/>
          </p:cNvSpPr>
          <p:nvPr>
            <p:ph type="sldNum" sz="quarter" idx="12"/>
          </p:nvPr>
        </p:nvSpPr>
        <p:spPr/>
        <p:txBody>
          <a:bodyPr/>
          <a:lstStyle/>
          <a:p>
            <a:fld id="{3264E244-8929-2D4B-99C9-FA7B886D015F}" type="slidenum">
              <a:rPr lang="en-US" smtClean="0"/>
              <a:t>73</a:t>
            </a:fld>
            <a:endParaRPr lang="en-US"/>
          </a:p>
        </p:txBody>
      </p:sp>
      <p:sp>
        <p:nvSpPr>
          <p:cNvPr id="7" name="TextBox 6">
            <a:extLst>
              <a:ext uri="{FF2B5EF4-FFF2-40B4-BE49-F238E27FC236}">
                <a16:creationId xmlns:a16="http://schemas.microsoft.com/office/drawing/2014/main" id="{7A039DDB-ACCD-0848-B7FB-7F36EB01297E}"/>
              </a:ext>
            </a:extLst>
          </p:cNvPr>
          <p:cNvSpPr txBox="1"/>
          <p:nvPr/>
        </p:nvSpPr>
        <p:spPr>
          <a:xfrm>
            <a:off x="1249363" y="729498"/>
            <a:ext cx="791686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4.1 Identifying opportunity ~ Key observations till now</a:t>
            </a:r>
          </a:p>
        </p:txBody>
      </p:sp>
      <p:sp>
        <p:nvSpPr>
          <p:cNvPr id="8" name="Rectangle 7">
            <a:extLst>
              <a:ext uri="{FF2B5EF4-FFF2-40B4-BE49-F238E27FC236}">
                <a16:creationId xmlns:a16="http://schemas.microsoft.com/office/drawing/2014/main" id="{07A16944-5DF0-C342-B381-025AF05BB670}"/>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BAC9CCE-0C36-7A41-9C06-C2DF6ECB09DF}"/>
              </a:ext>
            </a:extLst>
          </p:cNvPr>
          <p:cNvSpPr txBox="1"/>
          <p:nvPr/>
        </p:nvSpPr>
        <p:spPr>
          <a:xfrm>
            <a:off x="5813900" y="1449533"/>
            <a:ext cx="2124458"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Interaction Phase</a:t>
            </a:r>
          </a:p>
        </p:txBody>
      </p:sp>
      <p:sp>
        <p:nvSpPr>
          <p:cNvPr id="21" name="TextBox 20">
            <a:extLst>
              <a:ext uri="{FF2B5EF4-FFF2-40B4-BE49-F238E27FC236}">
                <a16:creationId xmlns:a16="http://schemas.microsoft.com/office/drawing/2014/main" id="{4CE11124-91FC-2047-BAB6-EB4539036A4F}"/>
              </a:ext>
            </a:extLst>
          </p:cNvPr>
          <p:cNvSpPr txBox="1"/>
          <p:nvPr/>
        </p:nvSpPr>
        <p:spPr>
          <a:xfrm>
            <a:off x="5813899" y="3768759"/>
            <a:ext cx="2548773"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Decision Phase</a:t>
            </a:r>
          </a:p>
        </p:txBody>
      </p:sp>
      <p:pic>
        <p:nvPicPr>
          <p:cNvPr id="23" name="Picture 22">
            <a:extLst>
              <a:ext uri="{FF2B5EF4-FFF2-40B4-BE49-F238E27FC236}">
                <a16:creationId xmlns:a16="http://schemas.microsoft.com/office/drawing/2014/main" id="{A7773271-3779-C443-A9A9-44DB17D50EC0}"/>
              </a:ext>
            </a:extLst>
          </p:cNvPr>
          <p:cNvPicPr>
            <a:picLocks noChangeAspect="1"/>
          </p:cNvPicPr>
          <p:nvPr/>
        </p:nvPicPr>
        <p:blipFill rotWithShape="1">
          <a:blip r:embed="rId3"/>
          <a:srcRect t="4793"/>
          <a:stretch/>
        </p:blipFill>
        <p:spPr>
          <a:xfrm>
            <a:off x="1216404" y="3186256"/>
            <a:ext cx="3853949" cy="968267"/>
          </a:xfrm>
          <a:prstGeom prst="rect">
            <a:avLst/>
          </a:prstGeom>
        </p:spPr>
      </p:pic>
      <p:sp>
        <p:nvSpPr>
          <p:cNvPr id="24" name="Right Brace 23">
            <a:extLst>
              <a:ext uri="{FF2B5EF4-FFF2-40B4-BE49-F238E27FC236}">
                <a16:creationId xmlns:a16="http://schemas.microsoft.com/office/drawing/2014/main" id="{6F676C88-083C-1548-91C4-2011B941F3DC}"/>
              </a:ext>
            </a:extLst>
          </p:cNvPr>
          <p:cNvSpPr/>
          <p:nvPr/>
        </p:nvSpPr>
        <p:spPr>
          <a:xfrm>
            <a:off x="5303523" y="1544467"/>
            <a:ext cx="70338" cy="2051044"/>
          </a:xfrm>
          <a:prstGeom prst="rightBrace">
            <a:avLst>
              <a:gd name="adj1" fmla="val 73068"/>
              <a:gd name="adj2" fmla="val 50000"/>
            </a:avLst>
          </a:prstGeom>
          <a:ln w="22225">
            <a:solidFill>
              <a:srgbClr val="299B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81AE11EA-69B0-7244-9009-3FC0482DC867}"/>
              </a:ext>
            </a:extLst>
          </p:cNvPr>
          <p:cNvSpPr/>
          <p:nvPr/>
        </p:nvSpPr>
        <p:spPr>
          <a:xfrm>
            <a:off x="5303523" y="3815227"/>
            <a:ext cx="70338" cy="307778"/>
          </a:xfrm>
          <a:prstGeom prst="rightBrace">
            <a:avLst>
              <a:gd name="adj1" fmla="val 73068"/>
              <a:gd name="adj2" fmla="val 50000"/>
            </a:avLst>
          </a:prstGeom>
          <a:ln w="22225">
            <a:solidFill>
              <a:srgbClr val="299B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786905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58BF7-1CED-3F42-B707-DCAA47EC15C0}"/>
              </a:ext>
            </a:extLst>
          </p:cNvPr>
          <p:cNvSpPr>
            <a:spLocks noGrp="1"/>
          </p:cNvSpPr>
          <p:nvPr>
            <p:ph type="sldNum" sz="quarter" idx="12"/>
          </p:nvPr>
        </p:nvSpPr>
        <p:spPr/>
        <p:txBody>
          <a:bodyPr/>
          <a:lstStyle/>
          <a:p>
            <a:fld id="{3264E244-8929-2D4B-99C9-FA7B886D015F}" type="slidenum">
              <a:rPr lang="en-US" smtClean="0"/>
              <a:t>74</a:t>
            </a:fld>
            <a:endParaRPr lang="en-US"/>
          </a:p>
        </p:txBody>
      </p:sp>
      <p:sp>
        <p:nvSpPr>
          <p:cNvPr id="2" name="Rectangle 1">
            <a:extLst>
              <a:ext uri="{FF2B5EF4-FFF2-40B4-BE49-F238E27FC236}">
                <a16:creationId xmlns:a16="http://schemas.microsoft.com/office/drawing/2014/main" id="{5B0B0450-2A06-E64A-A693-C343DC00AFA4}"/>
              </a:ext>
            </a:extLst>
          </p:cNvPr>
          <p:cNvSpPr/>
          <p:nvPr/>
        </p:nvSpPr>
        <p:spPr>
          <a:xfrm>
            <a:off x="1249363" y="728663"/>
            <a:ext cx="7916862" cy="5400675"/>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310A2D-E2D1-FC4D-B003-0098765FA2A1}"/>
              </a:ext>
            </a:extLst>
          </p:cNvPr>
          <p:cNvSpPr txBox="1"/>
          <p:nvPr/>
        </p:nvSpPr>
        <p:spPr>
          <a:xfrm>
            <a:off x="739775" y="2628644"/>
            <a:ext cx="7929470" cy="923330"/>
          </a:xfrm>
          <a:prstGeom prst="rect">
            <a:avLst/>
          </a:prstGeom>
          <a:noFill/>
        </p:spPr>
        <p:txBody>
          <a:bodyPr wrap="square" rtlCol="0">
            <a:spAutoFit/>
          </a:bodyPr>
          <a:lstStyle/>
          <a:p>
            <a:pPr algn="r"/>
            <a:r>
              <a:rPr lang="en-US" sz="5400" b="1">
                <a:solidFill>
                  <a:schemeClr val="bg1"/>
                </a:solidFill>
                <a:latin typeface="Calibri" panose="020F0502020204030204" pitchFamily="34" charset="0"/>
                <a:ea typeface="Helvetica Neue" panose="02000503000000020004" pitchFamily="2" charset="0"/>
                <a:cs typeface="Calibri" panose="020F0502020204030204" pitchFamily="34" charset="0"/>
              </a:rPr>
              <a:t>6. Humans in the Loop</a:t>
            </a:r>
          </a:p>
        </p:txBody>
      </p:sp>
    </p:spTree>
    <p:extLst>
      <p:ext uri="{BB962C8B-B14F-4D97-AF65-F5344CB8AC3E}">
        <p14:creationId xmlns:p14="http://schemas.microsoft.com/office/powerpoint/2010/main" val="26150395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75</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6.6 Target Personas – Humans in the Loop(HITL)</a:t>
            </a:r>
          </a:p>
        </p:txBody>
      </p:sp>
      <p:sp>
        <p:nvSpPr>
          <p:cNvPr id="10" name="Rectangle 9">
            <a:extLst>
              <a:ext uri="{FF2B5EF4-FFF2-40B4-BE49-F238E27FC236}">
                <a16:creationId xmlns:a16="http://schemas.microsoft.com/office/drawing/2014/main" id="{B928C362-3FE7-D84C-8ADC-D3B9189944C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83699D0-0084-DE49-BC7A-7A01D9CDCB9D}"/>
              </a:ext>
            </a:extLst>
          </p:cNvPr>
          <p:cNvGrpSpPr/>
          <p:nvPr/>
        </p:nvGrpSpPr>
        <p:grpSpPr>
          <a:xfrm>
            <a:off x="1243925" y="1684618"/>
            <a:ext cx="2450258" cy="4823804"/>
            <a:chOff x="1243925" y="1684618"/>
            <a:chExt cx="2450258" cy="4823804"/>
          </a:xfrm>
        </p:grpSpPr>
        <p:sp>
          <p:nvSpPr>
            <p:cNvPr id="25" name="TextBox 24">
              <a:extLst>
                <a:ext uri="{FF2B5EF4-FFF2-40B4-BE49-F238E27FC236}">
                  <a16:creationId xmlns:a16="http://schemas.microsoft.com/office/drawing/2014/main" id="{89EBC1F5-7EF6-B44D-9924-B4FDA3C49233}"/>
                </a:ext>
              </a:extLst>
            </p:cNvPr>
            <p:cNvSpPr txBox="1"/>
            <p:nvPr/>
          </p:nvSpPr>
          <p:spPr>
            <a:xfrm>
              <a:off x="1243925" y="3836442"/>
              <a:ext cx="2450258"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The pedestrian</a:t>
              </a:r>
            </a:p>
          </p:txBody>
        </p:sp>
        <p:sp>
          <p:nvSpPr>
            <p:cNvPr id="26" name="TextBox 25">
              <a:extLst>
                <a:ext uri="{FF2B5EF4-FFF2-40B4-BE49-F238E27FC236}">
                  <a16:creationId xmlns:a16="http://schemas.microsoft.com/office/drawing/2014/main" id="{8B6FB9C7-BAE6-C544-B268-70B0D0C7FF0A}"/>
                </a:ext>
              </a:extLst>
            </p:cNvPr>
            <p:cNvSpPr txBox="1"/>
            <p:nvPr/>
          </p:nvSpPr>
          <p:spPr>
            <a:xfrm>
              <a:off x="1249364" y="4215487"/>
              <a:ext cx="2441796" cy="2292935"/>
            </a:xfrm>
            <a:prstGeom prst="rect">
              <a:avLst/>
            </a:prstGeom>
            <a:no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Often ignored in designing autonomous mobility solution due to not being a direct interactor, however a key player in on-road interaction which is the ecosystem of autonomous cars. </a:t>
              </a:r>
            </a:p>
            <a:p>
              <a:r>
                <a:rPr lang="en-US" sz="1100">
                  <a:latin typeface="Calibri" panose="020F0502020204030204" pitchFamily="34" charset="0"/>
                  <a:ea typeface="Helvetica Neue" panose="02000503000000020004" pitchFamily="2" charset="0"/>
                  <a:cs typeface="Calibri" panose="020F0502020204030204" pitchFamily="34" charset="0"/>
                </a:rPr>
                <a:t>Due to the unpredictable nature of human being and they view technology from a social lens </a:t>
              </a:r>
              <a:r>
                <a:rPr lang="en-US" sz="1100">
                  <a:solidFill>
                    <a:srgbClr val="0070C0"/>
                  </a:solidFill>
                  <a:latin typeface="Calibri" panose="020F0502020204030204" pitchFamily="34" charset="0"/>
                  <a:ea typeface="Helvetica Neue" panose="02000503000000020004" pitchFamily="2" charset="0"/>
                  <a:cs typeface="Calibri" panose="020F0502020204030204" pitchFamily="34" charset="0"/>
                </a:rPr>
                <a:t>[10],</a:t>
              </a:r>
              <a:r>
                <a:rPr lang="en-US" sz="1100">
                  <a:latin typeface="Calibri" panose="020F0502020204030204" pitchFamily="34" charset="0"/>
                  <a:ea typeface="Helvetica Neue" panose="02000503000000020004" pitchFamily="2" charset="0"/>
                  <a:cs typeface="Calibri" panose="020F0502020204030204" pitchFamily="34" charset="0"/>
                </a:rPr>
                <a:t> this persona on road leaves a large scope for integration in existing ecosystem.</a:t>
              </a:r>
              <a:br>
                <a:rPr lang="en-US" sz="1100">
                  <a:latin typeface="Calibri" panose="020F0502020204030204" pitchFamily="34" charset="0"/>
                  <a:ea typeface="Helvetica Neue" panose="02000503000000020004" pitchFamily="2" charset="0"/>
                  <a:cs typeface="Calibri" panose="020F0502020204030204" pitchFamily="34" charset="0"/>
                </a:rPr>
              </a:br>
              <a:endParaRPr lang="en-US" sz="1100">
                <a:latin typeface="Calibri" panose="020F0502020204030204" pitchFamily="34" charset="0"/>
                <a:ea typeface="Helvetica Neue" panose="02000503000000020004" pitchFamily="2" charset="0"/>
                <a:cs typeface="Calibri" panose="020F0502020204030204" pitchFamily="34" charset="0"/>
              </a:endParaRPr>
            </a:p>
            <a:p>
              <a:br>
                <a:rPr lang="en-US" sz="1100">
                  <a:latin typeface="Calibri" panose="020F0502020204030204" pitchFamily="34" charset="0"/>
                  <a:ea typeface="Helvetica Neue" panose="02000503000000020004" pitchFamily="2" charset="0"/>
                  <a:cs typeface="Calibri" panose="020F0502020204030204" pitchFamily="34" charset="0"/>
                </a:rPr>
              </a:br>
              <a:endParaRPr lang="en-US" sz="1100">
                <a:latin typeface="Calibri" panose="020F0502020204030204" pitchFamily="34" charset="0"/>
                <a:ea typeface="Helvetica Neue" panose="02000503000000020004" pitchFamily="2" charset="0"/>
                <a:cs typeface="Calibri" panose="020F0502020204030204" pitchFamily="34" charset="0"/>
              </a:endParaRPr>
            </a:p>
          </p:txBody>
        </p:sp>
        <p:grpSp>
          <p:nvGrpSpPr>
            <p:cNvPr id="37" name="Group 36">
              <a:extLst>
                <a:ext uri="{FF2B5EF4-FFF2-40B4-BE49-F238E27FC236}">
                  <a16:creationId xmlns:a16="http://schemas.microsoft.com/office/drawing/2014/main" id="{BAE84A58-EDD6-B84F-A8AF-FC23A803F48D}"/>
                </a:ext>
              </a:extLst>
            </p:cNvPr>
            <p:cNvGrpSpPr/>
            <p:nvPr/>
          </p:nvGrpSpPr>
          <p:grpSpPr>
            <a:xfrm>
              <a:off x="1318356" y="3469934"/>
              <a:ext cx="1607276" cy="297233"/>
              <a:chOff x="1351002" y="5523529"/>
              <a:chExt cx="2621648" cy="297233"/>
            </a:xfrm>
          </p:grpSpPr>
          <p:sp>
            <p:nvSpPr>
              <p:cNvPr id="38" name="Rounded Rectangle 37">
                <a:extLst>
                  <a:ext uri="{FF2B5EF4-FFF2-40B4-BE49-F238E27FC236}">
                    <a16:creationId xmlns:a16="http://schemas.microsoft.com/office/drawing/2014/main" id="{EB2DF803-5BC2-4C40-A418-D348FD8A0EB3}"/>
                  </a:ext>
                </a:extLst>
              </p:cNvPr>
              <p:cNvSpPr/>
              <p:nvPr/>
            </p:nvSpPr>
            <p:spPr>
              <a:xfrm>
                <a:off x="1351002" y="5523529"/>
                <a:ext cx="2621648" cy="297233"/>
              </a:xfrm>
              <a:prstGeom prst="roundRect">
                <a:avLst>
                  <a:gd name="adj" fmla="val 50000"/>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AFFA905-BC2B-164A-A934-0546FBE57044}"/>
                  </a:ext>
                </a:extLst>
              </p:cNvPr>
              <p:cNvSpPr/>
              <p:nvPr/>
            </p:nvSpPr>
            <p:spPr>
              <a:xfrm>
                <a:off x="1572558" y="5544411"/>
                <a:ext cx="2279595" cy="261610"/>
              </a:xfrm>
              <a:prstGeom prst="rect">
                <a:avLst/>
              </a:prstGeom>
            </p:spPr>
            <p:txBody>
              <a:bodyPr wrap="square">
                <a:spAutoFit/>
              </a:bodyPr>
              <a:lstStyle/>
              <a:p>
                <a:pPr algn="ctr"/>
                <a:r>
                  <a:rPr lang="en-US" sz="1100">
                    <a:solidFill>
                      <a:schemeClr val="bg1"/>
                    </a:solidFill>
                    <a:latin typeface="Calibri" panose="020F0502020204030204" pitchFamily="34" charset="0"/>
                    <a:ea typeface="Helvetica Neue" panose="02000503000000020004" pitchFamily="2" charset="0"/>
                    <a:cs typeface="Calibri" panose="020F0502020204030204" pitchFamily="34" charset="0"/>
                  </a:rPr>
                  <a:t>Mrs. Maria Joseph</a:t>
                </a:r>
                <a:endParaRPr lang="en-US">
                  <a:solidFill>
                    <a:schemeClr val="bg1"/>
                  </a:solidFill>
                </a:endParaRPr>
              </a:p>
            </p:txBody>
          </p:sp>
        </p:grpSp>
        <p:grpSp>
          <p:nvGrpSpPr>
            <p:cNvPr id="7" name="Group 6">
              <a:extLst>
                <a:ext uri="{FF2B5EF4-FFF2-40B4-BE49-F238E27FC236}">
                  <a16:creationId xmlns:a16="http://schemas.microsoft.com/office/drawing/2014/main" id="{E6836A33-6490-854E-A30F-E01A7C73DAAB}"/>
                </a:ext>
              </a:extLst>
            </p:cNvPr>
            <p:cNvGrpSpPr/>
            <p:nvPr/>
          </p:nvGrpSpPr>
          <p:grpSpPr>
            <a:xfrm>
              <a:off x="1318356" y="1684618"/>
              <a:ext cx="1594825" cy="1529573"/>
              <a:chOff x="1415508" y="1684618"/>
              <a:chExt cx="1594825" cy="1529573"/>
            </a:xfrm>
          </p:grpSpPr>
          <p:sp>
            <p:nvSpPr>
              <p:cNvPr id="42" name="Oval 41">
                <a:extLst>
                  <a:ext uri="{FF2B5EF4-FFF2-40B4-BE49-F238E27FC236}">
                    <a16:creationId xmlns:a16="http://schemas.microsoft.com/office/drawing/2014/main" id="{DC977D0B-A9F4-2142-A80B-13AA12A546DB}"/>
                  </a:ext>
                </a:extLst>
              </p:cNvPr>
              <p:cNvSpPr/>
              <p:nvPr/>
            </p:nvSpPr>
            <p:spPr>
              <a:xfrm>
                <a:off x="1415508" y="1699079"/>
                <a:ext cx="1515112" cy="1515112"/>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5E5F1FF-28C7-6D4C-862B-969263080D89}"/>
                  </a:ext>
                </a:extLst>
              </p:cNvPr>
              <p:cNvPicPr>
                <a:picLocks noChangeAspect="1"/>
              </p:cNvPicPr>
              <p:nvPr/>
            </p:nvPicPr>
            <p:blipFill rotWithShape="1">
              <a:blip r:embed="rId2"/>
              <a:srcRect t="16667" b="16667"/>
              <a:stretch/>
            </p:blipFill>
            <p:spPr>
              <a:xfrm>
                <a:off x="1515398" y="1684618"/>
                <a:ext cx="1494935" cy="1494935"/>
              </a:xfrm>
              <a:prstGeom prst="ellipse">
                <a:avLst/>
              </a:prstGeom>
            </p:spPr>
          </p:pic>
        </p:grpSp>
      </p:grpSp>
      <p:grpSp>
        <p:nvGrpSpPr>
          <p:cNvPr id="9" name="Group 8">
            <a:extLst>
              <a:ext uri="{FF2B5EF4-FFF2-40B4-BE49-F238E27FC236}">
                <a16:creationId xmlns:a16="http://schemas.microsoft.com/office/drawing/2014/main" id="{8BE8A354-C571-BB4E-95FD-D9D7644E2A88}"/>
              </a:ext>
            </a:extLst>
          </p:cNvPr>
          <p:cNvGrpSpPr/>
          <p:nvPr/>
        </p:nvGrpSpPr>
        <p:grpSpPr>
          <a:xfrm>
            <a:off x="3665815" y="1684618"/>
            <a:ext cx="2884866" cy="4823804"/>
            <a:chOff x="3770023" y="1684618"/>
            <a:chExt cx="2884866" cy="4823804"/>
          </a:xfrm>
        </p:grpSpPr>
        <p:sp>
          <p:nvSpPr>
            <p:cNvPr id="31" name="TextBox 30">
              <a:extLst>
                <a:ext uri="{FF2B5EF4-FFF2-40B4-BE49-F238E27FC236}">
                  <a16:creationId xmlns:a16="http://schemas.microsoft.com/office/drawing/2014/main" id="{75C3C295-A6ED-DD45-8C2F-DA7731A111EB}"/>
                </a:ext>
              </a:extLst>
            </p:cNvPr>
            <p:cNvSpPr txBox="1"/>
            <p:nvPr/>
          </p:nvSpPr>
          <p:spPr>
            <a:xfrm>
              <a:off x="3770023" y="3836442"/>
              <a:ext cx="2884866"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Rental car passenger</a:t>
              </a:r>
            </a:p>
          </p:txBody>
        </p:sp>
        <p:sp>
          <p:nvSpPr>
            <p:cNvPr id="32" name="TextBox 31">
              <a:extLst>
                <a:ext uri="{FF2B5EF4-FFF2-40B4-BE49-F238E27FC236}">
                  <a16:creationId xmlns:a16="http://schemas.microsoft.com/office/drawing/2014/main" id="{9D2DD5F6-0C63-3447-BB19-A833CB39967F}"/>
                </a:ext>
              </a:extLst>
            </p:cNvPr>
            <p:cNvSpPr txBox="1"/>
            <p:nvPr/>
          </p:nvSpPr>
          <p:spPr>
            <a:xfrm>
              <a:off x="3770023" y="4215487"/>
              <a:ext cx="2572995" cy="2292935"/>
            </a:xfrm>
            <a:prstGeom prst="rect">
              <a:avLst/>
            </a:prstGeom>
            <a:no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Autonomous cars have a very popular use case as rental cars and are already being used as rental in their current stage of autonomy. Even though rental cars right now have designatory drivers, they are for meant to ease the passenger, engage them, give a sense of safety &amp; not make the experience alien for them. But as cars move to higher autonomy, passengers using rental car for short/long duration have high interaction with the car within the car space as the in-car communication replaces the drivers and his role.</a:t>
              </a:r>
            </a:p>
          </p:txBody>
        </p:sp>
        <p:grpSp>
          <p:nvGrpSpPr>
            <p:cNvPr id="4" name="Group 3">
              <a:extLst>
                <a:ext uri="{FF2B5EF4-FFF2-40B4-BE49-F238E27FC236}">
                  <a16:creationId xmlns:a16="http://schemas.microsoft.com/office/drawing/2014/main" id="{60DA192E-01A8-634B-8688-B4E1CA6B005F}"/>
                </a:ext>
              </a:extLst>
            </p:cNvPr>
            <p:cNvGrpSpPr/>
            <p:nvPr/>
          </p:nvGrpSpPr>
          <p:grpSpPr>
            <a:xfrm>
              <a:off x="3812555" y="1684618"/>
              <a:ext cx="1625411" cy="1534729"/>
              <a:chOff x="4102765" y="1753893"/>
              <a:chExt cx="1625411" cy="1534729"/>
            </a:xfrm>
          </p:grpSpPr>
          <p:sp>
            <p:nvSpPr>
              <p:cNvPr id="23" name="Oval 22">
                <a:extLst>
                  <a:ext uri="{FF2B5EF4-FFF2-40B4-BE49-F238E27FC236}">
                    <a16:creationId xmlns:a16="http://schemas.microsoft.com/office/drawing/2014/main" id="{AC36AB46-4FB8-E044-95EE-4B9CB412DF20}"/>
                  </a:ext>
                </a:extLst>
              </p:cNvPr>
              <p:cNvSpPr/>
              <p:nvPr/>
            </p:nvSpPr>
            <p:spPr>
              <a:xfrm>
                <a:off x="4102765" y="1773510"/>
                <a:ext cx="1515112" cy="1515112"/>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801A431-9703-FF4A-BF75-BCF28C308003}"/>
                  </a:ext>
                </a:extLst>
              </p:cNvPr>
              <p:cNvPicPr>
                <a:picLocks noChangeAspect="1"/>
              </p:cNvPicPr>
              <p:nvPr/>
            </p:nvPicPr>
            <p:blipFill rotWithShape="1">
              <a:blip r:embed="rId3"/>
              <a:srcRect l="13804" t="395" r="33530" b="-395"/>
              <a:stretch/>
            </p:blipFill>
            <p:spPr>
              <a:xfrm>
                <a:off x="4213064" y="1753893"/>
                <a:ext cx="1515112" cy="1515112"/>
              </a:xfrm>
              <a:prstGeom prst="ellipse">
                <a:avLst/>
              </a:prstGeom>
            </p:spPr>
          </p:pic>
        </p:grpSp>
        <p:grpSp>
          <p:nvGrpSpPr>
            <p:cNvPr id="28" name="Group 27">
              <a:extLst>
                <a:ext uri="{FF2B5EF4-FFF2-40B4-BE49-F238E27FC236}">
                  <a16:creationId xmlns:a16="http://schemas.microsoft.com/office/drawing/2014/main" id="{47A76C69-400E-9B49-84B2-3F18A2345397}"/>
                </a:ext>
              </a:extLst>
            </p:cNvPr>
            <p:cNvGrpSpPr/>
            <p:nvPr/>
          </p:nvGrpSpPr>
          <p:grpSpPr>
            <a:xfrm>
              <a:off x="3812555" y="3429000"/>
              <a:ext cx="1607276" cy="297233"/>
              <a:chOff x="1351002" y="5523529"/>
              <a:chExt cx="2621648" cy="297233"/>
            </a:xfrm>
          </p:grpSpPr>
          <p:sp>
            <p:nvSpPr>
              <p:cNvPr id="33" name="Rounded Rectangle 32">
                <a:extLst>
                  <a:ext uri="{FF2B5EF4-FFF2-40B4-BE49-F238E27FC236}">
                    <a16:creationId xmlns:a16="http://schemas.microsoft.com/office/drawing/2014/main" id="{8520867F-6D75-C24B-9F9D-5C065180AA93}"/>
                  </a:ext>
                </a:extLst>
              </p:cNvPr>
              <p:cNvSpPr/>
              <p:nvPr/>
            </p:nvSpPr>
            <p:spPr>
              <a:xfrm>
                <a:off x="1351002" y="5523529"/>
                <a:ext cx="2621648" cy="297233"/>
              </a:xfrm>
              <a:prstGeom prst="roundRect">
                <a:avLst>
                  <a:gd name="adj" fmla="val 50000"/>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FAB084A-14F7-4C4B-9BE9-55411C7830E2}"/>
                  </a:ext>
                </a:extLst>
              </p:cNvPr>
              <p:cNvSpPr/>
              <p:nvPr/>
            </p:nvSpPr>
            <p:spPr>
              <a:xfrm>
                <a:off x="1572558" y="5544411"/>
                <a:ext cx="2279595" cy="261610"/>
              </a:xfrm>
              <a:prstGeom prst="rect">
                <a:avLst/>
              </a:prstGeom>
            </p:spPr>
            <p:txBody>
              <a:bodyPr wrap="square">
                <a:spAutoFit/>
              </a:bodyPr>
              <a:lstStyle/>
              <a:p>
                <a:pPr algn="ctr"/>
                <a:r>
                  <a:rPr lang="en-US" sz="1100">
                    <a:solidFill>
                      <a:schemeClr val="bg1"/>
                    </a:solidFill>
                    <a:latin typeface="Calibri" panose="020F0502020204030204" pitchFamily="34" charset="0"/>
                    <a:ea typeface="Helvetica Neue" panose="02000503000000020004" pitchFamily="2" charset="0"/>
                    <a:cs typeface="Calibri" panose="020F0502020204030204" pitchFamily="34" charset="0"/>
                  </a:rPr>
                  <a:t>Mr. Amari Obama</a:t>
                </a:r>
                <a:endParaRPr lang="en-US">
                  <a:solidFill>
                    <a:schemeClr val="bg1"/>
                  </a:solidFill>
                </a:endParaRPr>
              </a:p>
            </p:txBody>
          </p:sp>
        </p:grpSp>
      </p:grpSp>
      <p:grpSp>
        <p:nvGrpSpPr>
          <p:cNvPr id="11" name="Group 10">
            <a:extLst>
              <a:ext uri="{FF2B5EF4-FFF2-40B4-BE49-F238E27FC236}">
                <a16:creationId xmlns:a16="http://schemas.microsoft.com/office/drawing/2014/main" id="{8B3202D1-4403-5A45-96C1-1ACF3C92E930}"/>
              </a:ext>
            </a:extLst>
          </p:cNvPr>
          <p:cNvGrpSpPr/>
          <p:nvPr/>
        </p:nvGrpSpPr>
        <p:grpSpPr>
          <a:xfrm>
            <a:off x="6522314" y="1684618"/>
            <a:ext cx="2884866" cy="4823804"/>
            <a:chOff x="6973874" y="1684618"/>
            <a:chExt cx="2884866" cy="4823804"/>
          </a:xfrm>
        </p:grpSpPr>
        <p:grpSp>
          <p:nvGrpSpPr>
            <p:cNvPr id="5" name="Group 4">
              <a:extLst>
                <a:ext uri="{FF2B5EF4-FFF2-40B4-BE49-F238E27FC236}">
                  <a16:creationId xmlns:a16="http://schemas.microsoft.com/office/drawing/2014/main" id="{F04EBDF0-FC49-1141-8A8B-124DD44BD224}"/>
                </a:ext>
              </a:extLst>
            </p:cNvPr>
            <p:cNvGrpSpPr/>
            <p:nvPr/>
          </p:nvGrpSpPr>
          <p:grpSpPr>
            <a:xfrm>
              <a:off x="6980047" y="1684618"/>
              <a:ext cx="1618928" cy="1526261"/>
              <a:chOff x="6980047" y="1753893"/>
              <a:chExt cx="1618928" cy="1526261"/>
            </a:xfrm>
          </p:grpSpPr>
          <p:sp>
            <p:nvSpPr>
              <p:cNvPr id="27" name="Oval 26">
                <a:extLst>
                  <a:ext uri="{FF2B5EF4-FFF2-40B4-BE49-F238E27FC236}">
                    <a16:creationId xmlns:a16="http://schemas.microsoft.com/office/drawing/2014/main" id="{F0799676-530B-4940-AA10-7DC7C1F73162}"/>
                  </a:ext>
                </a:extLst>
              </p:cNvPr>
              <p:cNvSpPr/>
              <p:nvPr/>
            </p:nvSpPr>
            <p:spPr>
              <a:xfrm>
                <a:off x="6980047" y="1765042"/>
                <a:ext cx="1515112" cy="1515112"/>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A277A7F0-59E1-AE46-8CEC-C89788BDD686}"/>
                  </a:ext>
                </a:extLst>
              </p:cNvPr>
              <p:cNvPicPr>
                <a:picLocks noChangeAspect="1"/>
              </p:cNvPicPr>
              <p:nvPr/>
            </p:nvPicPr>
            <p:blipFill rotWithShape="1">
              <a:blip r:embed="rId4"/>
              <a:srcRect l="56504" t="19987" r="28247" b="57127"/>
              <a:stretch/>
            </p:blipFill>
            <p:spPr>
              <a:xfrm>
                <a:off x="7083862" y="1753893"/>
                <a:ext cx="1515113" cy="1515113"/>
              </a:xfrm>
              <a:prstGeom prst="ellipse">
                <a:avLst/>
              </a:prstGeom>
            </p:spPr>
          </p:pic>
        </p:grpSp>
        <p:sp>
          <p:nvSpPr>
            <p:cNvPr id="35" name="TextBox 34">
              <a:extLst>
                <a:ext uri="{FF2B5EF4-FFF2-40B4-BE49-F238E27FC236}">
                  <a16:creationId xmlns:a16="http://schemas.microsoft.com/office/drawing/2014/main" id="{0248ED81-78A8-B04B-9502-4D471215E6FE}"/>
                </a:ext>
              </a:extLst>
            </p:cNvPr>
            <p:cNvSpPr txBox="1"/>
            <p:nvPr/>
          </p:nvSpPr>
          <p:spPr>
            <a:xfrm>
              <a:off x="6973874" y="3836442"/>
              <a:ext cx="2884866" cy="400110"/>
            </a:xfrm>
            <a:prstGeom prst="rect">
              <a:avLst/>
            </a:prstGeom>
            <a:noFill/>
          </p:spPr>
          <p:txBody>
            <a:bodyPr wrap="square" rtlCol="0">
              <a:spAutoFit/>
            </a:bodyPr>
            <a:lstStyle/>
            <a:p>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Self driving car owner</a:t>
              </a:r>
            </a:p>
          </p:txBody>
        </p:sp>
        <p:sp>
          <p:nvSpPr>
            <p:cNvPr id="36" name="TextBox 35">
              <a:extLst>
                <a:ext uri="{FF2B5EF4-FFF2-40B4-BE49-F238E27FC236}">
                  <a16:creationId xmlns:a16="http://schemas.microsoft.com/office/drawing/2014/main" id="{5EE53BC2-4270-F344-BA8F-FFAE50289678}"/>
                </a:ext>
              </a:extLst>
            </p:cNvPr>
            <p:cNvSpPr txBox="1"/>
            <p:nvPr/>
          </p:nvSpPr>
          <p:spPr>
            <a:xfrm>
              <a:off x="6973874" y="4215487"/>
              <a:ext cx="2441796" cy="2292935"/>
            </a:xfrm>
            <a:prstGeom prst="rect">
              <a:avLst/>
            </a:prstGeom>
            <a:no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People are also actively adopting self driving tech at different levels of autonomy in their daily lives. Families in countries that support autonomous vehicles with infrastructure have seen a growth in purchase of such vehicles. The owners are early tech adopters. They have a certain level of trust in these tech due to high adoption around them and supporting infrastructure and rules in place. Kids of such family are growing up with sophisticated tech and do not feel alienated by it.</a:t>
              </a:r>
            </a:p>
          </p:txBody>
        </p:sp>
        <p:grpSp>
          <p:nvGrpSpPr>
            <p:cNvPr id="43" name="Group 42">
              <a:extLst>
                <a:ext uri="{FF2B5EF4-FFF2-40B4-BE49-F238E27FC236}">
                  <a16:creationId xmlns:a16="http://schemas.microsoft.com/office/drawing/2014/main" id="{B854C5C8-1781-3944-9AF4-6A688537B363}"/>
                </a:ext>
              </a:extLst>
            </p:cNvPr>
            <p:cNvGrpSpPr/>
            <p:nvPr/>
          </p:nvGrpSpPr>
          <p:grpSpPr>
            <a:xfrm>
              <a:off x="7049279" y="3428999"/>
              <a:ext cx="1607276" cy="297233"/>
              <a:chOff x="1351002" y="5523529"/>
              <a:chExt cx="2621648" cy="297233"/>
            </a:xfrm>
          </p:grpSpPr>
          <p:sp>
            <p:nvSpPr>
              <p:cNvPr id="44" name="Rounded Rectangle 43">
                <a:extLst>
                  <a:ext uri="{FF2B5EF4-FFF2-40B4-BE49-F238E27FC236}">
                    <a16:creationId xmlns:a16="http://schemas.microsoft.com/office/drawing/2014/main" id="{18D11CFA-DB15-1343-B5F7-C4E316776090}"/>
                  </a:ext>
                </a:extLst>
              </p:cNvPr>
              <p:cNvSpPr/>
              <p:nvPr/>
            </p:nvSpPr>
            <p:spPr>
              <a:xfrm>
                <a:off x="1351002" y="5523529"/>
                <a:ext cx="2621648" cy="297233"/>
              </a:xfrm>
              <a:prstGeom prst="roundRect">
                <a:avLst>
                  <a:gd name="adj" fmla="val 50000"/>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BB1BC82-29CC-B043-800E-445096F7FEBA}"/>
                  </a:ext>
                </a:extLst>
              </p:cNvPr>
              <p:cNvSpPr/>
              <p:nvPr/>
            </p:nvSpPr>
            <p:spPr>
              <a:xfrm>
                <a:off x="1572558" y="5544411"/>
                <a:ext cx="2279595" cy="261610"/>
              </a:xfrm>
              <a:prstGeom prst="rect">
                <a:avLst/>
              </a:prstGeom>
            </p:spPr>
            <p:txBody>
              <a:bodyPr wrap="square">
                <a:spAutoFit/>
              </a:bodyPr>
              <a:lstStyle/>
              <a:p>
                <a:pPr algn="ctr"/>
                <a:r>
                  <a:rPr lang="en-US" sz="1100">
                    <a:solidFill>
                      <a:schemeClr val="bg1"/>
                    </a:solidFill>
                    <a:latin typeface="Calibri" panose="020F0502020204030204" pitchFamily="34" charset="0"/>
                    <a:ea typeface="Helvetica Neue" panose="02000503000000020004" pitchFamily="2" charset="0"/>
                    <a:cs typeface="Calibri" panose="020F0502020204030204" pitchFamily="34" charset="0"/>
                  </a:rPr>
                  <a:t>Mr. Robert Hansen</a:t>
                </a:r>
                <a:endParaRPr lang="en-US">
                  <a:solidFill>
                    <a:schemeClr val="bg1"/>
                  </a:solidFill>
                </a:endParaRPr>
              </a:p>
            </p:txBody>
          </p:sp>
        </p:grpSp>
      </p:grpSp>
    </p:spTree>
    <p:extLst>
      <p:ext uri="{BB962C8B-B14F-4D97-AF65-F5344CB8AC3E}">
        <p14:creationId xmlns:p14="http://schemas.microsoft.com/office/powerpoint/2010/main" val="20791294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C6C391E-8B9F-B742-BA04-23EEFD6189E8}"/>
              </a:ext>
            </a:extLst>
          </p:cNvPr>
          <p:cNvSpPr/>
          <p:nvPr/>
        </p:nvSpPr>
        <p:spPr>
          <a:xfrm>
            <a:off x="4317359" y="0"/>
            <a:ext cx="5588642" cy="6858000"/>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76</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6.6 Persona 1</a:t>
            </a:r>
          </a:p>
        </p:txBody>
      </p:sp>
      <p:sp>
        <p:nvSpPr>
          <p:cNvPr id="10" name="Rectangle 9">
            <a:extLst>
              <a:ext uri="{FF2B5EF4-FFF2-40B4-BE49-F238E27FC236}">
                <a16:creationId xmlns:a16="http://schemas.microsoft.com/office/drawing/2014/main" id="{B928C362-3FE7-D84C-8ADC-D3B9189944C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0D93CA0-6E15-C64E-BD1F-9042CDE6E0C2}"/>
              </a:ext>
            </a:extLst>
          </p:cNvPr>
          <p:cNvSpPr txBox="1"/>
          <p:nvPr/>
        </p:nvSpPr>
        <p:spPr>
          <a:xfrm>
            <a:off x="1249363" y="1385565"/>
            <a:ext cx="2863272" cy="1892826"/>
          </a:xfrm>
          <a:prstGeom prst="rect">
            <a:avLst/>
          </a:prstGeom>
          <a:noFill/>
        </p:spPr>
        <p:txBody>
          <a:bodyPr wrap="square" rtlCol="0">
            <a:spAutoFit/>
          </a:bodyPr>
          <a:lstStyle/>
          <a:p>
            <a:pPr lvl="0"/>
            <a:r>
              <a:rPr lang="en-US" sz="20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Mrs. Maria Joseph</a:t>
            </a:r>
          </a:p>
          <a:p>
            <a:pPr lvl="0"/>
            <a:endParaRPr lang="en-US" sz="2000" b="1" dirty="0">
              <a:solidFill>
                <a:srgbClr val="299B9C"/>
              </a:solidFill>
              <a:latin typeface="Calibri" panose="020F0502020204030204" pitchFamily="34" charset="0"/>
              <a:ea typeface="Helvetica Neue" panose="02000503000000020004" pitchFamily="2" charset="0"/>
              <a:cs typeface="Calibri" panose="020F0502020204030204" pitchFamily="34" charset="0"/>
            </a:endParaRPr>
          </a:p>
          <a:p>
            <a:r>
              <a:rPr lang="en-US" sz="1100" b="1"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Age </a:t>
            </a:r>
            <a:r>
              <a:rPr lang="en-US" sz="1100"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68 years old</a:t>
            </a:r>
          </a:p>
          <a:p>
            <a:r>
              <a:rPr lang="en-US" sz="1100" b="1"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Profession </a:t>
            </a:r>
            <a:r>
              <a:rPr lang="en-US" sz="1100"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Retired school teacher</a:t>
            </a:r>
          </a:p>
          <a:p>
            <a:r>
              <a:rPr lang="en-US" sz="1100" b="1"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Family </a:t>
            </a:r>
            <a:r>
              <a:rPr lang="en-US" sz="1100"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Lives with her son’s family</a:t>
            </a:r>
          </a:p>
          <a:p>
            <a:r>
              <a:rPr lang="en-US" sz="1100" b="1"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Hobbies </a:t>
            </a:r>
            <a:r>
              <a:rPr lang="en-US" sz="1100" dirty="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Going for walks, baking, reading, game session with friends, movies with kids</a:t>
            </a:r>
            <a:endParaRPr lang="en-US" sz="2000" dirty="0">
              <a:solidFill>
                <a:srgbClr val="299B9C"/>
              </a:solidFill>
              <a:latin typeface="Calibri" panose="020F0502020204030204" pitchFamily="34" charset="0"/>
              <a:ea typeface="Helvetica Neue" panose="02000503000000020004" pitchFamily="2" charset="0"/>
              <a:cs typeface="Calibri" panose="020F0502020204030204" pitchFamily="34" charset="0"/>
            </a:endParaRPr>
          </a:p>
          <a:p>
            <a:pPr algn="just"/>
            <a:b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grpSp>
        <p:nvGrpSpPr>
          <p:cNvPr id="4" name="Group 3">
            <a:extLst>
              <a:ext uri="{FF2B5EF4-FFF2-40B4-BE49-F238E27FC236}">
                <a16:creationId xmlns:a16="http://schemas.microsoft.com/office/drawing/2014/main" id="{8332FE10-C3DA-AA41-BC52-E8B3200CFCF5}"/>
              </a:ext>
            </a:extLst>
          </p:cNvPr>
          <p:cNvGrpSpPr/>
          <p:nvPr/>
        </p:nvGrpSpPr>
        <p:grpSpPr>
          <a:xfrm>
            <a:off x="1351002" y="5642985"/>
            <a:ext cx="2621648" cy="297233"/>
            <a:chOff x="1351002" y="5523529"/>
            <a:chExt cx="2621648" cy="297233"/>
          </a:xfrm>
        </p:grpSpPr>
        <p:sp>
          <p:nvSpPr>
            <p:cNvPr id="2" name="Rounded Rectangle 1">
              <a:extLst>
                <a:ext uri="{FF2B5EF4-FFF2-40B4-BE49-F238E27FC236}">
                  <a16:creationId xmlns:a16="http://schemas.microsoft.com/office/drawing/2014/main" id="{46FD5932-98AB-464A-A14A-19D967EEC206}"/>
                </a:ext>
              </a:extLst>
            </p:cNvPr>
            <p:cNvSpPr/>
            <p:nvPr/>
          </p:nvSpPr>
          <p:spPr>
            <a:xfrm>
              <a:off x="1351002" y="5523529"/>
              <a:ext cx="2621648" cy="297233"/>
            </a:xfrm>
            <a:prstGeom prst="roundRect">
              <a:avLst>
                <a:gd name="adj" fmla="val 50000"/>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0A4972D-E4CE-F946-A35C-BC2E9C0D6BBF}"/>
                </a:ext>
              </a:extLst>
            </p:cNvPr>
            <p:cNvSpPr/>
            <p:nvPr/>
          </p:nvSpPr>
          <p:spPr>
            <a:xfrm>
              <a:off x="1572558" y="5544411"/>
              <a:ext cx="2279595" cy="261610"/>
            </a:xfrm>
            <a:prstGeom prst="rect">
              <a:avLst/>
            </a:prstGeom>
          </p:spPr>
          <p:txBody>
            <a:bodyPr wrap="square">
              <a:spAutoFit/>
            </a:bodyPr>
            <a:lstStyle/>
            <a:p>
              <a:pPr algn="ctr"/>
              <a:r>
                <a:rPr lang="en-US" sz="1100">
                  <a:solidFill>
                    <a:schemeClr val="bg1"/>
                  </a:solidFill>
                  <a:latin typeface="Calibri" panose="020F0502020204030204" pitchFamily="34" charset="0"/>
                  <a:ea typeface="Helvetica Neue" panose="02000503000000020004" pitchFamily="2" charset="0"/>
                  <a:cs typeface="Calibri" panose="020F0502020204030204" pitchFamily="34" charset="0"/>
                </a:rPr>
                <a:t>The Pedestrian</a:t>
              </a:r>
              <a:endParaRPr lang="en-US">
                <a:solidFill>
                  <a:schemeClr val="bg1"/>
                </a:solidFill>
              </a:endParaRPr>
            </a:p>
          </p:txBody>
        </p:sp>
      </p:grpSp>
      <p:pic>
        <p:nvPicPr>
          <p:cNvPr id="27" name="Picture 26">
            <a:extLst>
              <a:ext uri="{FF2B5EF4-FFF2-40B4-BE49-F238E27FC236}">
                <a16:creationId xmlns:a16="http://schemas.microsoft.com/office/drawing/2014/main" id="{4C228FAE-9484-6C4B-AA9F-843633B4583C}"/>
              </a:ext>
            </a:extLst>
          </p:cNvPr>
          <p:cNvPicPr>
            <a:picLocks noChangeAspect="1"/>
          </p:cNvPicPr>
          <p:nvPr/>
        </p:nvPicPr>
        <p:blipFill rotWithShape="1">
          <a:blip r:embed="rId2"/>
          <a:srcRect l="12468" r="12468"/>
          <a:stretch/>
        </p:blipFill>
        <p:spPr>
          <a:xfrm>
            <a:off x="2477715" y="3952986"/>
            <a:ext cx="1494935" cy="1494935"/>
          </a:xfrm>
          <a:prstGeom prst="ellipse">
            <a:avLst/>
          </a:prstGeom>
        </p:spPr>
      </p:pic>
      <p:pic>
        <p:nvPicPr>
          <p:cNvPr id="28" name="Picture 27">
            <a:extLst>
              <a:ext uri="{FF2B5EF4-FFF2-40B4-BE49-F238E27FC236}">
                <a16:creationId xmlns:a16="http://schemas.microsoft.com/office/drawing/2014/main" id="{5FAF6FFE-6EC2-6C40-B408-74FF1A8CBD96}"/>
              </a:ext>
            </a:extLst>
          </p:cNvPr>
          <p:cNvPicPr>
            <a:picLocks noChangeAspect="1"/>
          </p:cNvPicPr>
          <p:nvPr/>
        </p:nvPicPr>
        <p:blipFill rotWithShape="1">
          <a:blip r:embed="rId3"/>
          <a:srcRect t="16667" b="16667"/>
          <a:stretch/>
        </p:blipFill>
        <p:spPr>
          <a:xfrm>
            <a:off x="1351002" y="3287646"/>
            <a:ext cx="1494935" cy="1494935"/>
          </a:xfrm>
          <a:prstGeom prst="ellipse">
            <a:avLst/>
          </a:prstGeom>
        </p:spPr>
      </p:pic>
      <p:sp>
        <p:nvSpPr>
          <p:cNvPr id="43" name="TextBox 42">
            <a:extLst>
              <a:ext uri="{FF2B5EF4-FFF2-40B4-BE49-F238E27FC236}">
                <a16:creationId xmlns:a16="http://schemas.microsoft.com/office/drawing/2014/main" id="{9AE6F076-709E-3E40-AE67-81BFF1AD9830}"/>
              </a:ext>
            </a:extLst>
          </p:cNvPr>
          <p:cNvSpPr txBox="1"/>
          <p:nvPr/>
        </p:nvSpPr>
        <p:spPr>
          <a:xfrm>
            <a:off x="4802062" y="1391449"/>
            <a:ext cx="4414512" cy="1708160"/>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Maria is an elderly lady and a retired school teacher who lives with her family. Her family includes her son, daughter in law and 2 grandkids. She has a very active social circle and is very outgoing for daily fun activities. She likes walking to different places nearby instead of taking a car. Her son is an early tech adopter and own an autonomous car which she never uses except on family trips. She is very aware of the rapid pace at which technology is transforming around her, and in this period of transition, she’s trying her best to get comfortable with the changes as much as possible. However, the complexity and sophistication of the technology in such close vicinity to her, still makes her feel alienated.</a:t>
            </a:r>
          </a:p>
        </p:txBody>
      </p:sp>
      <p:grpSp>
        <p:nvGrpSpPr>
          <p:cNvPr id="76" name="Group 75">
            <a:extLst>
              <a:ext uri="{FF2B5EF4-FFF2-40B4-BE49-F238E27FC236}">
                <a16:creationId xmlns:a16="http://schemas.microsoft.com/office/drawing/2014/main" id="{83E16A86-FDF4-DB4F-952E-4534D5605DC0}"/>
              </a:ext>
            </a:extLst>
          </p:cNvPr>
          <p:cNvGrpSpPr/>
          <p:nvPr/>
        </p:nvGrpSpPr>
        <p:grpSpPr>
          <a:xfrm>
            <a:off x="4802062" y="3224701"/>
            <a:ext cx="4288150" cy="419412"/>
            <a:chOff x="4802062" y="3279131"/>
            <a:chExt cx="3526519" cy="419412"/>
          </a:xfrm>
        </p:grpSpPr>
        <p:sp>
          <p:nvSpPr>
            <p:cNvPr id="46" name="TextBox 45">
              <a:extLst>
                <a:ext uri="{FF2B5EF4-FFF2-40B4-BE49-F238E27FC236}">
                  <a16:creationId xmlns:a16="http://schemas.microsoft.com/office/drawing/2014/main" id="{73419E02-3EB1-3646-B539-67B30788EAFE}"/>
                </a:ext>
              </a:extLst>
            </p:cNvPr>
            <p:cNvSpPr txBox="1"/>
            <p:nvPr/>
          </p:nvSpPr>
          <p:spPr>
            <a:xfrm>
              <a:off x="4802062" y="3483099"/>
              <a:ext cx="3526519" cy="215444"/>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iPhone, Kindle Reader, iPad, smart speaker/assistance, smartwatch, wireless charger</a:t>
              </a:r>
            </a:p>
          </p:txBody>
        </p:sp>
        <p:sp>
          <p:nvSpPr>
            <p:cNvPr id="47" name="TextBox 46">
              <a:extLst>
                <a:ext uri="{FF2B5EF4-FFF2-40B4-BE49-F238E27FC236}">
                  <a16:creationId xmlns:a16="http://schemas.microsoft.com/office/drawing/2014/main" id="{DF42FB69-EE69-254C-B5E8-726DC51C6E44}"/>
                </a:ext>
              </a:extLst>
            </p:cNvPr>
            <p:cNvSpPr txBox="1"/>
            <p:nvPr/>
          </p:nvSpPr>
          <p:spPr>
            <a:xfrm>
              <a:off x="4802062" y="3279131"/>
              <a:ext cx="2745229"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Devices</a:t>
              </a:r>
            </a:p>
          </p:txBody>
        </p:sp>
      </p:grpSp>
      <p:grpSp>
        <p:nvGrpSpPr>
          <p:cNvPr id="9" name="Group 8">
            <a:extLst>
              <a:ext uri="{FF2B5EF4-FFF2-40B4-BE49-F238E27FC236}">
                <a16:creationId xmlns:a16="http://schemas.microsoft.com/office/drawing/2014/main" id="{C139D275-D809-D941-A84C-B5A4F89A233C}"/>
              </a:ext>
            </a:extLst>
          </p:cNvPr>
          <p:cNvGrpSpPr/>
          <p:nvPr/>
        </p:nvGrpSpPr>
        <p:grpSpPr>
          <a:xfrm>
            <a:off x="4802062" y="5000064"/>
            <a:ext cx="4432282" cy="253916"/>
            <a:chOff x="4802062" y="4746660"/>
            <a:chExt cx="4432282" cy="253916"/>
          </a:xfrm>
        </p:grpSpPr>
        <p:sp>
          <p:nvSpPr>
            <p:cNvPr id="50" name="TextBox 49">
              <a:extLst>
                <a:ext uri="{FF2B5EF4-FFF2-40B4-BE49-F238E27FC236}">
                  <a16:creationId xmlns:a16="http://schemas.microsoft.com/office/drawing/2014/main" id="{D09C10FF-D867-544B-8533-F27730FEB231}"/>
                </a:ext>
              </a:extLst>
            </p:cNvPr>
            <p:cNvSpPr txBox="1"/>
            <p:nvPr/>
          </p:nvSpPr>
          <p:spPr>
            <a:xfrm>
              <a:off x="4802062" y="4746660"/>
              <a:ext cx="834155"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Introvert</a:t>
              </a:r>
            </a:p>
          </p:txBody>
        </p:sp>
        <p:sp>
          <p:nvSpPr>
            <p:cNvPr id="51" name="TextBox 50">
              <a:extLst>
                <a:ext uri="{FF2B5EF4-FFF2-40B4-BE49-F238E27FC236}">
                  <a16:creationId xmlns:a16="http://schemas.microsoft.com/office/drawing/2014/main" id="{5EA5B318-7ED0-D14F-A833-D983504D1966}"/>
                </a:ext>
              </a:extLst>
            </p:cNvPr>
            <p:cNvSpPr txBox="1"/>
            <p:nvPr/>
          </p:nvSpPr>
          <p:spPr>
            <a:xfrm>
              <a:off x="8400189" y="4746660"/>
              <a:ext cx="834155"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Extrovert</a:t>
              </a:r>
            </a:p>
          </p:txBody>
        </p:sp>
      </p:grpSp>
      <p:grpSp>
        <p:nvGrpSpPr>
          <p:cNvPr id="11" name="Group 10">
            <a:extLst>
              <a:ext uri="{FF2B5EF4-FFF2-40B4-BE49-F238E27FC236}">
                <a16:creationId xmlns:a16="http://schemas.microsoft.com/office/drawing/2014/main" id="{AE4ABEA2-DA06-844A-9D44-C4B7D899B6E5}"/>
              </a:ext>
            </a:extLst>
          </p:cNvPr>
          <p:cNvGrpSpPr/>
          <p:nvPr/>
        </p:nvGrpSpPr>
        <p:grpSpPr>
          <a:xfrm>
            <a:off x="4802062" y="5239678"/>
            <a:ext cx="4423893" cy="253916"/>
            <a:chOff x="4802062" y="5107386"/>
            <a:chExt cx="4423893" cy="253916"/>
          </a:xfrm>
        </p:grpSpPr>
        <p:sp>
          <p:nvSpPr>
            <p:cNvPr id="52" name="TextBox 51">
              <a:extLst>
                <a:ext uri="{FF2B5EF4-FFF2-40B4-BE49-F238E27FC236}">
                  <a16:creationId xmlns:a16="http://schemas.microsoft.com/office/drawing/2014/main" id="{A00BBDE4-E891-9A4B-BC54-11D17EF37B50}"/>
                </a:ext>
              </a:extLst>
            </p:cNvPr>
            <p:cNvSpPr txBox="1"/>
            <p:nvPr/>
          </p:nvSpPr>
          <p:spPr>
            <a:xfrm>
              <a:off x="4802062" y="5107386"/>
              <a:ext cx="834155"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Control</a:t>
              </a:r>
            </a:p>
          </p:txBody>
        </p:sp>
        <p:sp>
          <p:nvSpPr>
            <p:cNvPr id="53" name="TextBox 52">
              <a:extLst>
                <a:ext uri="{FF2B5EF4-FFF2-40B4-BE49-F238E27FC236}">
                  <a16:creationId xmlns:a16="http://schemas.microsoft.com/office/drawing/2014/main" id="{EFF6A2E8-AD1D-2548-B1AC-D5EE2E669BA5}"/>
                </a:ext>
              </a:extLst>
            </p:cNvPr>
            <p:cNvSpPr txBox="1"/>
            <p:nvPr/>
          </p:nvSpPr>
          <p:spPr>
            <a:xfrm>
              <a:off x="8391800" y="5107386"/>
              <a:ext cx="834155"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Let Go</a:t>
              </a:r>
            </a:p>
          </p:txBody>
        </p:sp>
      </p:grpSp>
      <p:grpSp>
        <p:nvGrpSpPr>
          <p:cNvPr id="13" name="Group 12">
            <a:extLst>
              <a:ext uri="{FF2B5EF4-FFF2-40B4-BE49-F238E27FC236}">
                <a16:creationId xmlns:a16="http://schemas.microsoft.com/office/drawing/2014/main" id="{109773E8-A403-1640-93C8-DFFFAFD9FB90}"/>
              </a:ext>
            </a:extLst>
          </p:cNvPr>
          <p:cNvGrpSpPr/>
          <p:nvPr/>
        </p:nvGrpSpPr>
        <p:grpSpPr>
          <a:xfrm>
            <a:off x="4802062" y="5479292"/>
            <a:ext cx="4423894" cy="253916"/>
            <a:chOff x="4802062" y="5459724"/>
            <a:chExt cx="4423894" cy="253916"/>
          </a:xfrm>
        </p:grpSpPr>
        <p:sp>
          <p:nvSpPr>
            <p:cNvPr id="54" name="TextBox 53">
              <a:extLst>
                <a:ext uri="{FF2B5EF4-FFF2-40B4-BE49-F238E27FC236}">
                  <a16:creationId xmlns:a16="http://schemas.microsoft.com/office/drawing/2014/main" id="{F0EF8866-F540-094C-9B2C-DA99E243311C}"/>
                </a:ext>
              </a:extLst>
            </p:cNvPr>
            <p:cNvSpPr txBox="1"/>
            <p:nvPr/>
          </p:nvSpPr>
          <p:spPr>
            <a:xfrm>
              <a:off x="4802062" y="5459724"/>
              <a:ext cx="1003120"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Risk Averse</a:t>
              </a:r>
            </a:p>
          </p:txBody>
        </p:sp>
        <p:sp>
          <p:nvSpPr>
            <p:cNvPr id="55" name="TextBox 54">
              <a:extLst>
                <a:ext uri="{FF2B5EF4-FFF2-40B4-BE49-F238E27FC236}">
                  <a16:creationId xmlns:a16="http://schemas.microsoft.com/office/drawing/2014/main" id="{3AD2FAE0-37EB-E543-844C-3CD2488CC2CE}"/>
                </a:ext>
              </a:extLst>
            </p:cNvPr>
            <p:cNvSpPr txBox="1"/>
            <p:nvPr/>
          </p:nvSpPr>
          <p:spPr>
            <a:xfrm>
              <a:off x="8119858" y="5459724"/>
              <a:ext cx="1106098"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Early Adopter</a:t>
              </a:r>
            </a:p>
          </p:txBody>
        </p:sp>
      </p:grpSp>
      <p:grpSp>
        <p:nvGrpSpPr>
          <p:cNvPr id="15" name="Group 14">
            <a:extLst>
              <a:ext uri="{FF2B5EF4-FFF2-40B4-BE49-F238E27FC236}">
                <a16:creationId xmlns:a16="http://schemas.microsoft.com/office/drawing/2014/main" id="{738067F2-CCDF-7644-844D-E73C39A67054}"/>
              </a:ext>
            </a:extLst>
          </p:cNvPr>
          <p:cNvGrpSpPr/>
          <p:nvPr/>
        </p:nvGrpSpPr>
        <p:grpSpPr>
          <a:xfrm>
            <a:off x="4802062" y="5718907"/>
            <a:ext cx="4423894" cy="253916"/>
            <a:chOff x="4802062" y="5795283"/>
            <a:chExt cx="4423894" cy="253916"/>
          </a:xfrm>
        </p:grpSpPr>
        <p:sp>
          <p:nvSpPr>
            <p:cNvPr id="56" name="TextBox 55">
              <a:extLst>
                <a:ext uri="{FF2B5EF4-FFF2-40B4-BE49-F238E27FC236}">
                  <a16:creationId xmlns:a16="http://schemas.microsoft.com/office/drawing/2014/main" id="{A4DF28F8-5B98-6644-BF06-4C2D25F36377}"/>
                </a:ext>
              </a:extLst>
            </p:cNvPr>
            <p:cNvSpPr txBox="1"/>
            <p:nvPr/>
          </p:nvSpPr>
          <p:spPr>
            <a:xfrm>
              <a:off x="4802062" y="5795283"/>
              <a:ext cx="1003120"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Thinking</a:t>
              </a:r>
            </a:p>
          </p:txBody>
        </p:sp>
        <p:sp>
          <p:nvSpPr>
            <p:cNvPr id="57" name="TextBox 56">
              <a:extLst>
                <a:ext uri="{FF2B5EF4-FFF2-40B4-BE49-F238E27FC236}">
                  <a16:creationId xmlns:a16="http://schemas.microsoft.com/office/drawing/2014/main" id="{6904CC65-3117-F148-8095-5F29492B00E5}"/>
                </a:ext>
              </a:extLst>
            </p:cNvPr>
            <p:cNvSpPr txBox="1"/>
            <p:nvPr/>
          </p:nvSpPr>
          <p:spPr>
            <a:xfrm>
              <a:off x="8119858" y="5795283"/>
              <a:ext cx="1106098"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Feeling</a:t>
              </a:r>
            </a:p>
          </p:txBody>
        </p:sp>
      </p:grpSp>
      <p:grpSp>
        <p:nvGrpSpPr>
          <p:cNvPr id="75" name="Group 74">
            <a:extLst>
              <a:ext uri="{FF2B5EF4-FFF2-40B4-BE49-F238E27FC236}">
                <a16:creationId xmlns:a16="http://schemas.microsoft.com/office/drawing/2014/main" id="{69885F90-5F03-2F4D-92C0-F3A9B549464F}"/>
              </a:ext>
            </a:extLst>
          </p:cNvPr>
          <p:cNvGrpSpPr/>
          <p:nvPr/>
        </p:nvGrpSpPr>
        <p:grpSpPr>
          <a:xfrm>
            <a:off x="4802062" y="3639441"/>
            <a:ext cx="4288150" cy="542522"/>
            <a:chOff x="4802062" y="3758817"/>
            <a:chExt cx="4288150" cy="542522"/>
          </a:xfrm>
        </p:grpSpPr>
        <p:sp>
          <p:nvSpPr>
            <p:cNvPr id="58" name="TextBox 57">
              <a:extLst>
                <a:ext uri="{FF2B5EF4-FFF2-40B4-BE49-F238E27FC236}">
                  <a16:creationId xmlns:a16="http://schemas.microsoft.com/office/drawing/2014/main" id="{34462753-F168-E44C-8067-89B7547A61CC}"/>
                </a:ext>
              </a:extLst>
            </p:cNvPr>
            <p:cNvSpPr txBox="1"/>
            <p:nvPr/>
          </p:nvSpPr>
          <p:spPr>
            <a:xfrm>
              <a:off x="4802062" y="3962785"/>
              <a:ext cx="4288150" cy="338554"/>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Even though she accepts technology due to her family actively adopting it, she’s skeptical and feels alienated around highly sophisticated technology that is replacing human interactions in daily activities.</a:t>
              </a:r>
            </a:p>
          </p:txBody>
        </p:sp>
        <p:sp>
          <p:nvSpPr>
            <p:cNvPr id="59" name="TextBox 58">
              <a:extLst>
                <a:ext uri="{FF2B5EF4-FFF2-40B4-BE49-F238E27FC236}">
                  <a16:creationId xmlns:a16="http://schemas.microsoft.com/office/drawing/2014/main" id="{EB3FBF67-7C14-DC43-8283-470920ED43C7}"/>
                </a:ext>
              </a:extLst>
            </p:cNvPr>
            <p:cNvSpPr txBox="1"/>
            <p:nvPr/>
          </p:nvSpPr>
          <p:spPr>
            <a:xfrm>
              <a:off x="4802062" y="3758817"/>
              <a:ext cx="2745229"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Frustration</a:t>
              </a:r>
            </a:p>
          </p:txBody>
        </p:sp>
      </p:grpSp>
      <p:grpSp>
        <p:nvGrpSpPr>
          <p:cNvPr id="77" name="Group 76">
            <a:extLst>
              <a:ext uri="{FF2B5EF4-FFF2-40B4-BE49-F238E27FC236}">
                <a16:creationId xmlns:a16="http://schemas.microsoft.com/office/drawing/2014/main" id="{A2D7151E-70D4-F84E-A27C-7A60B14A59E5}"/>
              </a:ext>
            </a:extLst>
          </p:cNvPr>
          <p:cNvGrpSpPr/>
          <p:nvPr/>
        </p:nvGrpSpPr>
        <p:grpSpPr>
          <a:xfrm>
            <a:off x="4802062" y="4177291"/>
            <a:ext cx="4492874" cy="665633"/>
            <a:chOff x="4802062" y="4253492"/>
            <a:chExt cx="4223604" cy="665633"/>
          </a:xfrm>
        </p:grpSpPr>
        <p:sp>
          <p:nvSpPr>
            <p:cNvPr id="60" name="TextBox 59">
              <a:extLst>
                <a:ext uri="{FF2B5EF4-FFF2-40B4-BE49-F238E27FC236}">
                  <a16:creationId xmlns:a16="http://schemas.microsoft.com/office/drawing/2014/main" id="{F9F57AB0-BDF0-8B4E-810E-95D6B071493F}"/>
                </a:ext>
              </a:extLst>
            </p:cNvPr>
            <p:cNvSpPr txBox="1"/>
            <p:nvPr/>
          </p:nvSpPr>
          <p:spPr>
            <a:xfrm>
              <a:off x="4802062" y="4457460"/>
              <a:ext cx="4223604" cy="461665"/>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Do her daily day today chores without getting uncomfortable and inconvenienced by technology that feels intrusive in her life. Get more familiar &amp; build trust for technology that people around her use in their day today life</a:t>
              </a:r>
            </a:p>
          </p:txBody>
        </p:sp>
        <p:sp>
          <p:nvSpPr>
            <p:cNvPr id="61" name="TextBox 60">
              <a:extLst>
                <a:ext uri="{FF2B5EF4-FFF2-40B4-BE49-F238E27FC236}">
                  <a16:creationId xmlns:a16="http://schemas.microsoft.com/office/drawing/2014/main" id="{1D374E51-89ED-1941-AAE5-5E12011360F2}"/>
                </a:ext>
              </a:extLst>
            </p:cNvPr>
            <p:cNvSpPr txBox="1"/>
            <p:nvPr/>
          </p:nvSpPr>
          <p:spPr>
            <a:xfrm>
              <a:off x="4802062" y="4253492"/>
              <a:ext cx="2745229"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Goal</a:t>
              </a:r>
            </a:p>
          </p:txBody>
        </p:sp>
      </p:grpSp>
      <p:cxnSp>
        <p:nvCxnSpPr>
          <p:cNvPr id="65" name="Straight Arrow Connector 64">
            <a:extLst>
              <a:ext uri="{FF2B5EF4-FFF2-40B4-BE49-F238E27FC236}">
                <a16:creationId xmlns:a16="http://schemas.microsoft.com/office/drawing/2014/main" id="{5073B7EE-2F87-5944-A91C-CE80AEDCB562}"/>
              </a:ext>
            </a:extLst>
          </p:cNvPr>
          <p:cNvCxnSpPr>
            <a:cxnSpLocks/>
          </p:cNvCxnSpPr>
          <p:nvPr/>
        </p:nvCxnSpPr>
        <p:spPr>
          <a:xfrm>
            <a:off x="5759841" y="5366636"/>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9E4F690-9D21-9643-86FE-BDBAF3210E22}"/>
              </a:ext>
            </a:extLst>
          </p:cNvPr>
          <p:cNvCxnSpPr>
            <a:cxnSpLocks/>
          </p:cNvCxnSpPr>
          <p:nvPr/>
        </p:nvCxnSpPr>
        <p:spPr>
          <a:xfrm>
            <a:off x="5759841" y="5135164"/>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A133B0B-33BF-ED41-96BB-6ADD9B830B04}"/>
              </a:ext>
            </a:extLst>
          </p:cNvPr>
          <p:cNvCxnSpPr>
            <a:cxnSpLocks/>
          </p:cNvCxnSpPr>
          <p:nvPr/>
        </p:nvCxnSpPr>
        <p:spPr>
          <a:xfrm>
            <a:off x="5759841" y="5606250"/>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50CCB7E-CA42-4642-9E94-DE5507466E41}"/>
              </a:ext>
            </a:extLst>
          </p:cNvPr>
          <p:cNvCxnSpPr>
            <a:cxnSpLocks/>
          </p:cNvCxnSpPr>
          <p:nvPr/>
        </p:nvCxnSpPr>
        <p:spPr>
          <a:xfrm>
            <a:off x="5759841" y="5843590"/>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0D64D0B-F429-854B-9EE1-B16C4231BEE9}"/>
              </a:ext>
            </a:extLst>
          </p:cNvPr>
          <p:cNvSpPr/>
          <p:nvPr/>
        </p:nvSpPr>
        <p:spPr>
          <a:xfrm>
            <a:off x="7853844" y="5094177"/>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70BC3B7-F94F-B14C-95B2-C83600BA985B}"/>
              </a:ext>
            </a:extLst>
          </p:cNvPr>
          <p:cNvSpPr/>
          <p:nvPr/>
        </p:nvSpPr>
        <p:spPr>
          <a:xfrm>
            <a:off x="5962179" y="5322777"/>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220C859-21A7-664B-900D-85C314550A05}"/>
              </a:ext>
            </a:extLst>
          </p:cNvPr>
          <p:cNvSpPr/>
          <p:nvPr/>
        </p:nvSpPr>
        <p:spPr>
          <a:xfrm>
            <a:off x="6493674" y="5562807"/>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DF87F15-F665-1E40-A1B5-417D75B1CEF8}"/>
              </a:ext>
            </a:extLst>
          </p:cNvPr>
          <p:cNvSpPr/>
          <p:nvPr/>
        </p:nvSpPr>
        <p:spPr>
          <a:xfrm>
            <a:off x="7276629" y="5808552"/>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2130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BC679E3A-777A-964F-AD2C-B8C04162FB87}"/>
              </a:ext>
            </a:extLst>
          </p:cNvPr>
          <p:cNvCxnSpPr>
            <a:cxnSpLocks/>
          </p:cNvCxnSpPr>
          <p:nvPr/>
        </p:nvCxnSpPr>
        <p:spPr>
          <a:xfrm>
            <a:off x="1667893" y="1554175"/>
            <a:ext cx="6434113" cy="0"/>
          </a:xfrm>
          <a:prstGeom prst="straightConnector1">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C6C391E-8B9F-B742-BA04-23EEFD6189E8}"/>
              </a:ext>
            </a:extLst>
          </p:cNvPr>
          <p:cNvSpPr/>
          <p:nvPr/>
        </p:nvSpPr>
        <p:spPr>
          <a:xfrm>
            <a:off x="0" y="4167963"/>
            <a:ext cx="9906001" cy="2690037"/>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77</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User Journey on road</a:t>
            </a:r>
          </a:p>
        </p:txBody>
      </p:sp>
      <p:sp>
        <p:nvSpPr>
          <p:cNvPr id="10" name="Rectangle 9">
            <a:extLst>
              <a:ext uri="{FF2B5EF4-FFF2-40B4-BE49-F238E27FC236}">
                <a16:creationId xmlns:a16="http://schemas.microsoft.com/office/drawing/2014/main" id="{B928C362-3FE7-D84C-8ADC-D3B9189944C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F03C753-F4F9-D24E-9AA7-2556F5CBFEAC}"/>
              </a:ext>
            </a:extLst>
          </p:cNvPr>
          <p:cNvSpPr txBox="1"/>
          <p:nvPr/>
        </p:nvSpPr>
        <p:spPr>
          <a:xfrm>
            <a:off x="1249363" y="1405347"/>
            <a:ext cx="2036098" cy="1785104"/>
          </a:xfrm>
          <a:prstGeom prst="rect">
            <a:avLst/>
          </a:prstGeom>
          <a:solidFill>
            <a:schemeClr val="bg1"/>
          </a:solid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Maria goes for a walks to the park to meet her friends. Even thought the park is a little far, she doesn’t want to go via the autonomous car his son has as she is new to this complex technology and feels alien around it. However, she’s trying her best to get comfortable around the tech.</a:t>
            </a:r>
          </a:p>
        </p:txBody>
      </p:sp>
      <p:sp>
        <p:nvSpPr>
          <p:cNvPr id="27" name="TextBox 26">
            <a:extLst>
              <a:ext uri="{FF2B5EF4-FFF2-40B4-BE49-F238E27FC236}">
                <a16:creationId xmlns:a16="http://schemas.microsoft.com/office/drawing/2014/main" id="{B766DF07-6D26-ED4D-BDDA-2926A1623BAD}"/>
              </a:ext>
            </a:extLst>
          </p:cNvPr>
          <p:cNvSpPr txBox="1"/>
          <p:nvPr/>
        </p:nvSpPr>
        <p:spPr>
          <a:xfrm>
            <a:off x="4300907" y="1405347"/>
            <a:ext cx="2036098" cy="2462213"/>
          </a:xfrm>
          <a:prstGeom prst="rect">
            <a:avLst/>
          </a:prstGeom>
          <a:solidFill>
            <a:schemeClr val="bg1"/>
          </a:solid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While crossing the road Maria when the signal turns red, the signal goes green in the midst. She looks towards a car, and she can see no human/driver and only reflective glasses. Assuming the car to be autonomous, she is in a state of confusion as to whether the car will move or should she continue crossing the road. Being used to meta communication with drivers while on road, she is scared for her safety.</a:t>
            </a:r>
          </a:p>
        </p:txBody>
      </p:sp>
      <p:sp>
        <p:nvSpPr>
          <p:cNvPr id="28" name="TextBox 27">
            <a:extLst>
              <a:ext uri="{FF2B5EF4-FFF2-40B4-BE49-F238E27FC236}">
                <a16:creationId xmlns:a16="http://schemas.microsoft.com/office/drawing/2014/main" id="{F9E17C6B-3FB1-8742-AF31-64B5485911CC}"/>
              </a:ext>
            </a:extLst>
          </p:cNvPr>
          <p:cNvSpPr txBox="1"/>
          <p:nvPr/>
        </p:nvSpPr>
        <p:spPr>
          <a:xfrm>
            <a:off x="7352451" y="1405347"/>
            <a:ext cx="2036098" cy="2462213"/>
          </a:xfrm>
          <a:prstGeom prst="rect">
            <a:avLst/>
          </a:prstGeom>
          <a:solidFill>
            <a:schemeClr val="bg1"/>
          </a:solid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While chatting with her friends in the park, they see a lot of autonomous cars go by with passenger. Seeing little kids in these cars, they feel skeptical about the sophisticate technology that lacks familiarity and can’t emote to connect with the social world. They wonder how people are comfortable with trusting them with their lives. They discuss how they’ll never allow their grandchildren to travel alone in these cars.</a:t>
            </a:r>
          </a:p>
        </p:txBody>
      </p:sp>
      <p:sp>
        <p:nvSpPr>
          <p:cNvPr id="32" name="Rectangle 31">
            <a:extLst>
              <a:ext uri="{FF2B5EF4-FFF2-40B4-BE49-F238E27FC236}">
                <a16:creationId xmlns:a16="http://schemas.microsoft.com/office/drawing/2014/main" id="{29A88E05-EEDB-B543-A5EB-6AB7DEA523EB}"/>
              </a:ext>
            </a:extLst>
          </p:cNvPr>
          <p:cNvSpPr/>
          <p:nvPr/>
        </p:nvSpPr>
        <p:spPr>
          <a:xfrm>
            <a:off x="2331598" y="2292329"/>
            <a:ext cx="601383"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C4AAE6C-6BD6-8740-9EF6-16820A2E26DD}"/>
              </a:ext>
            </a:extLst>
          </p:cNvPr>
          <p:cNvSpPr/>
          <p:nvPr/>
        </p:nvSpPr>
        <p:spPr>
          <a:xfrm>
            <a:off x="2238657" y="2475302"/>
            <a:ext cx="601383"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87E5B3-AE33-6F4A-AF08-DE309F22EB49}"/>
              </a:ext>
            </a:extLst>
          </p:cNvPr>
          <p:cNvSpPr/>
          <p:nvPr/>
        </p:nvSpPr>
        <p:spPr>
          <a:xfrm>
            <a:off x="1962612" y="2808857"/>
            <a:ext cx="970369"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A2C452A-E624-114F-A64B-10FCD8F94119}"/>
              </a:ext>
            </a:extLst>
          </p:cNvPr>
          <p:cNvSpPr/>
          <p:nvPr/>
        </p:nvSpPr>
        <p:spPr>
          <a:xfrm>
            <a:off x="4836469" y="2132360"/>
            <a:ext cx="1012240"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3F2A65E-3732-C246-80E2-9C2B58523BDC}"/>
              </a:ext>
            </a:extLst>
          </p:cNvPr>
          <p:cNvSpPr/>
          <p:nvPr/>
        </p:nvSpPr>
        <p:spPr>
          <a:xfrm>
            <a:off x="4600681" y="2632692"/>
            <a:ext cx="1063998"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1D9DD7D-E68A-0040-83C2-FD744FB6A281}"/>
              </a:ext>
            </a:extLst>
          </p:cNvPr>
          <p:cNvSpPr/>
          <p:nvPr/>
        </p:nvSpPr>
        <p:spPr>
          <a:xfrm>
            <a:off x="5480649" y="3138775"/>
            <a:ext cx="408317"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BBB7C09-9F16-134D-9F6F-6E75F3CAEE7B}"/>
              </a:ext>
            </a:extLst>
          </p:cNvPr>
          <p:cNvSpPr/>
          <p:nvPr/>
        </p:nvSpPr>
        <p:spPr>
          <a:xfrm>
            <a:off x="4364966" y="3317054"/>
            <a:ext cx="1633268"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2378196-7C9A-4047-A1A3-950D06F93FCB}"/>
              </a:ext>
            </a:extLst>
          </p:cNvPr>
          <p:cNvSpPr/>
          <p:nvPr/>
        </p:nvSpPr>
        <p:spPr>
          <a:xfrm>
            <a:off x="5561161" y="3489583"/>
            <a:ext cx="649857"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5A8104E-C6FA-3A43-ADB1-94A740ACE28E}"/>
              </a:ext>
            </a:extLst>
          </p:cNvPr>
          <p:cNvSpPr/>
          <p:nvPr/>
        </p:nvSpPr>
        <p:spPr>
          <a:xfrm>
            <a:off x="4364965" y="3650610"/>
            <a:ext cx="649857"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9CD21C-66B1-3941-B3C4-E5F29FF1A69B}"/>
              </a:ext>
            </a:extLst>
          </p:cNvPr>
          <p:cNvSpPr/>
          <p:nvPr/>
        </p:nvSpPr>
        <p:spPr>
          <a:xfrm>
            <a:off x="8354774" y="2137676"/>
            <a:ext cx="800656"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26C2DA5-283C-F449-BF68-D768C76372C5}"/>
              </a:ext>
            </a:extLst>
          </p:cNvPr>
          <p:cNvSpPr/>
          <p:nvPr/>
        </p:nvSpPr>
        <p:spPr>
          <a:xfrm>
            <a:off x="8354774" y="2463431"/>
            <a:ext cx="949246"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9674F68-B4AB-B743-8231-DFCA4DA3E6F9}"/>
              </a:ext>
            </a:extLst>
          </p:cNvPr>
          <p:cNvSpPr/>
          <p:nvPr/>
        </p:nvSpPr>
        <p:spPr>
          <a:xfrm>
            <a:off x="7663258" y="2652026"/>
            <a:ext cx="137787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A4E330D-A155-9549-96E9-3B4CCFEE01DB}"/>
              </a:ext>
            </a:extLst>
          </p:cNvPr>
          <p:cNvSpPr/>
          <p:nvPr/>
        </p:nvSpPr>
        <p:spPr>
          <a:xfrm>
            <a:off x="7703263" y="3143516"/>
            <a:ext cx="1521700"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90607E4-0CCD-4B48-BE55-9B16957D24A9}"/>
              </a:ext>
            </a:extLst>
          </p:cNvPr>
          <p:cNvSpPr/>
          <p:nvPr/>
        </p:nvSpPr>
        <p:spPr>
          <a:xfrm>
            <a:off x="7423228" y="3320681"/>
            <a:ext cx="332027"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19F654F-90EF-EA42-ADC7-CC4455B5DD32}"/>
              </a:ext>
            </a:extLst>
          </p:cNvPr>
          <p:cNvCxnSpPr>
            <a:cxnSpLocks/>
          </p:cNvCxnSpPr>
          <p:nvPr/>
        </p:nvCxnSpPr>
        <p:spPr>
          <a:xfrm>
            <a:off x="2615878" y="2965619"/>
            <a:ext cx="0" cy="1687404"/>
          </a:xfrm>
          <a:prstGeom prst="line">
            <a:avLst/>
          </a:prstGeom>
          <a:ln>
            <a:solidFill>
              <a:srgbClr val="299B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1E2F84-C4A9-684D-93BD-F0165477BB72}"/>
              </a:ext>
            </a:extLst>
          </p:cNvPr>
          <p:cNvCxnSpPr>
            <a:cxnSpLocks/>
          </p:cNvCxnSpPr>
          <p:nvPr/>
        </p:nvCxnSpPr>
        <p:spPr>
          <a:xfrm>
            <a:off x="5683170" y="3671674"/>
            <a:ext cx="0" cy="1073946"/>
          </a:xfrm>
          <a:prstGeom prst="line">
            <a:avLst/>
          </a:prstGeom>
          <a:ln>
            <a:solidFill>
              <a:srgbClr val="299B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FFA749F-BDCA-4E4E-B099-D794EE79C61F}"/>
              </a:ext>
            </a:extLst>
          </p:cNvPr>
          <p:cNvCxnSpPr>
            <a:cxnSpLocks/>
          </p:cNvCxnSpPr>
          <p:nvPr/>
        </p:nvCxnSpPr>
        <p:spPr>
          <a:xfrm>
            <a:off x="4687747" y="3822145"/>
            <a:ext cx="0" cy="1224417"/>
          </a:xfrm>
          <a:prstGeom prst="line">
            <a:avLst/>
          </a:prstGeom>
          <a:ln>
            <a:solidFill>
              <a:srgbClr val="299B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FBC5FA-9A48-C144-B01F-3B4E6493B9F6}"/>
              </a:ext>
            </a:extLst>
          </p:cNvPr>
          <p:cNvCxnSpPr>
            <a:cxnSpLocks/>
          </p:cNvCxnSpPr>
          <p:nvPr/>
        </p:nvCxnSpPr>
        <p:spPr>
          <a:xfrm>
            <a:off x="7430947" y="3474905"/>
            <a:ext cx="0" cy="1178118"/>
          </a:xfrm>
          <a:prstGeom prst="line">
            <a:avLst/>
          </a:prstGeom>
          <a:ln>
            <a:solidFill>
              <a:srgbClr val="299B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7B9C3B0-E64E-2848-8EBB-70524B5AB987}"/>
              </a:ext>
            </a:extLst>
          </p:cNvPr>
          <p:cNvSpPr txBox="1"/>
          <p:nvPr/>
        </p:nvSpPr>
        <p:spPr>
          <a:xfrm>
            <a:off x="3583186" y="5346965"/>
            <a:ext cx="2863272" cy="400110"/>
          </a:xfrm>
          <a:prstGeom prst="rect">
            <a:avLst/>
          </a:prstGeom>
          <a:noFill/>
        </p:spPr>
        <p:txBody>
          <a:bodyPr wrap="square" rtlCol="0">
            <a:spAutoFit/>
          </a:bodyPr>
          <a:lstStyle/>
          <a:p>
            <a:pPr lvl="0"/>
            <a:r>
              <a:rPr lang="en-US" sz="20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Touch points for trust</a:t>
            </a:r>
          </a:p>
        </p:txBody>
      </p:sp>
    </p:spTree>
    <p:extLst>
      <p:ext uri="{BB962C8B-B14F-4D97-AF65-F5344CB8AC3E}">
        <p14:creationId xmlns:p14="http://schemas.microsoft.com/office/powerpoint/2010/main" val="758460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111D1-CDDE-3444-8BF5-FE3E62BE1F81}"/>
              </a:ext>
            </a:extLst>
          </p:cNvPr>
          <p:cNvPicPr>
            <a:picLocks noChangeAspect="1"/>
          </p:cNvPicPr>
          <p:nvPr/>
        </p:nvPicPr>
        <p:blipFill rotWithShape="1">
          <a:blip r:embed="rId2"/>
          <a:srcRect l="7639" t="-165" r="36111" b="165"/>
          <a:stretch/>
        </p:blipFill>
        <p:spPr>
          <a:xfrm>
            <a:off x="2473184" y="3938945"/>
            <a:ext cx="1510324" cy="1510324"/>
          </a:xfrm>
          <a:prstGeom prst="ellipse">
            <a:avLst/>
          </a:prstGeom>
        </p:spPr>
      </p:pic>
      <p:pic>
        <p:nvPicPr>
          <p:cNvPr id="42" name="Picture 41">
            <a:extLst>
              <a:ext uri="{FF2B5EF4-FFF2-40B4-BE49-F238E27FC236}">
                <a16:creationId xmlns:a16="http://schemas.microsoft.com/office/drawing/2014/main" id="{8E7E4D53-E3C3-4943-8BCA-158742AE6C11}"/>
              </a:ext>
            </a:extLst>
          </p:cNvPr>
          <p:cNvPicPr>
            <a:picLocks noChangeAspect="1"/>
          </p:cNvPicPr>
          <p:nvPr/>
        </p:nvPicPr>
        <p:blipFill rotWithShape="1">
          <a:blip r:embed="rId3"/>
          <a:srcRect l="13804" t="395" r="33530" b="-395"/>
          <a:stretch/>
        </p:blipFill>
        <p:spPr>
          <a:xfrm>
            <a:off x="1340424" y="3281512"/>
            <a:ext cx="1510324" cy="1510324"/>
          </a:xfrm>
          <a:prstGeom prst="ellipse">
            <a:avLst/>
          </a:prstGeom>
        </p:spPr>
      </p:pic>
      <p:sp>
        <p:nvSpPr>
          <p:cNvPr id="12" name="Rectangle 11">
            <a:extLst>
              <a:ext uri="{FF2B5EF4-FFF2-40B4-BE49-F238E27FC236}">
                <a16:creationId xmlns:a16="http://schemas.microsoft.com/office/drawing/2014/main" id="{4C6C391E-8B9F-B742-BA04-23EEFD6189E8}"/>
              </a:ext>
            </a:extLst>
          </p:cNvPr>
          <p:cNvSpPr/>
          <p:nvPr/>
        </p:nvSpPr>
        <p:spPr>
          <a:xfrm>
            <a:off x="4317359" y="0"/>
            <a:ext cx="5588642" cy="6858000"/>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78</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6.6 Persona 2</a:t>
            </a:r>
          </a:p>
        </p:txBody>
      </p:sp>
      <p:sp>
        <p:nvSpPr>
          <p:cNvPr id="10" name="Rectangle 9">
            <a:extLst>
              <a:ext uri="{FF2B5EF4-FFF2-40B4-BE49-F238E27FC236}">
                <a16:creationId xmlns:a16="http://schemas.microsoft.com/office/drawing/2014/main" id="{B928C362-3FE7-D84C-8ADC-D3B9189944C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0D93CA0-6E15-C64E-BD1F-9042CDE6E0C2}"/>
              </a:ext>
            </a:extLst>
          </p:cNvPr>
          <p:cNvSpPr txBox="1"/>
          <p:nvPr/>
        </p:nvSpPr>
        <p:spPr>
          <a:xfrm>
            <a:off x="1249363" y="1385565"/>
            <a:ext cx="2863272" cy="1892826"/>
          </a:xfrm>
          <a:prstGeom prst="rect">
            <a:avLst/>
          </a:prstGeom>
          <a:noFill/>
        </p:spPr>
        <p:txBody>
          <a:bodyPr wrap="square" rtlCol="0">
            <a:spAutoFit/>
          </a:bodyPr>
          <a:lstStyle/>
          <a:p>
            <a:pPr lvl="0"/>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Mr. Amari Obama</a:t>
            </a:r>
          </a:p>
          <a:p>
            <a:pPr lvl="0"/>
            <a:endPar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endParaRPr>
          </a:p>
          <a:p>
            <a:r>
              <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Age </a:t>
            </a: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33 years old</a:t>
            </a:r>
          </a:p>
          <a:p>
            <a:r>
              <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Profession </a:t>
            </a: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Business owner, Tech industry</a:t>
            </a:r>
          </a:p>
          <a:p>
            <a:r>
              <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Family </a:t>
            </a: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Lives with his family</a:t>
            </a:r>
          </a:p>
          <a:p>
            <a:r>
              <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Hobbies </a:t>
            </a: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Buying new gadgets, golf, VR gaming, trying new cuisines, weekend parties</a:t>
            </a:r>
            <a:endParaRPr lang="en-US" sz="2000">
              <a:solidFill>
                <a:srgbClr val="299B9C"/>
              </a:solidFill>
              <a:latin typeface="Calibri" panose="020F0502020204030204" pitchFamily="34" charset="0"/>
              <a:ea typeface="Helvetica Neue" panose="02000503000000020004" pitchFamily="2" charset="0"/>
              <a:cs typeface="Calibri" panose="020F0502020204030204" pitchFamily="34" charset="0"/>
            </a:endParaRPr>
          </a:p>
          <a:p>
            <a:pPr algn="just"/>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grpSp>
        <p:nvGrpSpPr>
          <p:cNvPr id="4" name="Group 3">
            <a:extLst>
              <a:ext uri="{FF2B5EF4-FFF2-40B4-BE49-F238E27FC236}">
                <a16:creationId xmlns:a16="http://schemas.microsoft.com/office/drawing/2014/main" id="{8332FE10-C3DA-AA41-BC52-E8B3200CFCF5}"/>
              </a:ext>
            </a:extLst>
          </p:cNvPr>
          <p:cNvGrpSpPr/>
          <p:nvPr/>
        </p:nvGrpSpPr>
        <p:grpSpPr>
          <a:xfrm>
            <a:off x="1351002" y="5642985"/>
            <a:ext cx="2621648" cy="297233"/>
            <a:chOff x="1351002" y="5523529"/>
            <a:chExt cx="2621648" cy="297233"/>
          </a:xfrm>
        </p:grpSpPr>
        <p:sp>
          <p:nvSpPr>
            <p:cNvPr id="2" name="Rounded Rectangle 1">
              <a:extLst>
                <a:ext uri="{FF2B5EF4-FFF2-40B4-BE49-F238E27FC236}">
                  <a16:creationId xmlns:a16="http://schemas.microsoft.com/office/drawing/2014/main" id="{46FD5932-98AB-464A-A14A-19D967EEC206}"/>
                </a:ext>
              </a:extLst>
            </p:cNvPr>
            <p:cNvSpPr/>
            <p:nvPr/>
          </p:nvSpPr>
          <p:spPr>
            <a:xfrm>
              <a:off x="1351002" y="5523529"/>
              <a:ext cx="2621648" cy="297233"/>
            </a:xfrm>
            <a:prstGeom prst="roundRect">
              <a:avLst>
                <a:gd name="adj" fmla="val 50000"/>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0A4972D-E4CE-F946-A35C-BC2E9C0D6BBF}"/>
                </a:ext>
              </a:extLst>
            </p:cNvPr>
            <p:cNvSpPr/>
            <p:nvPr/>
          </p:nvSpPr>
          <p:spPr>
            <a:xfrm>
              <a:off x="1572558" y="5544411"/>
              <a:ext cx="2279595" cy="261610"/>
            </a:xfrm>
            <a:prstGeom prst="rect">
              <a:avLst/>
            </a:prstGeom>
          </p:spPr>
          <p:txBody>
            <a:bodyPr wrap="square">
              <a:spAutoFit/>
            </a:bodyPr>
            <a:lstStyle/>
            <a:p>
              <a:pPr algn="ctr"/>
              <a:r>
                <a:rPr lang="en-US" sz="1100">
                  <a:solidFill>
                    <a:schemeClr val="bg1"/>
                  </a:solidFill>
                  <a:latin typeface="Calibri" panose="020F0502020204030204" pitchFamily="34" charset="0"/>
                  <a:ea typeface="Helvetica Neue" panose="02000503000000020004" pitchFamily="2" charset="0"/>
                  <a:cs typeface="Calibri" panose="020F0502020204030204" pitchFamily="34" charset="0"/>
                </a:rPr>
                <a:t>Rental car passenger</a:t>
              </a:r>
              <a:endParaRPr lang="en-US">
                <a:solidFill>
                  <a:schemeClr val="bg1"/>
                </a:solidFill>
              </a:endParaRPr>
            </a:p>
          </p:txBody>
        </p:sp>
      </p:grpSp>
      <p:sp>
        <p:nvSpPr>
          <p:cNvPr id="43" name="TextBox 42">
            <a:extLst>
              <a:ext uri="{FF2B5EF4-FFF2-40B4-BE49-F238E27FC236}">
                <a16:creationId xmlns:a16="http://schemas.microsoft.com/office/drawing/2014/main" id="{9AE6F076-709E-3E40-AE67-81BFF1AD9830}"/>
              </a:ext>
            </a:extLst>
          </p:cNvPr>
          <p:cNvSpPr txBox="1"/>
          <p:nvPr/>
        </p:nvSpPr>
        <p:spPr>
          <a:xfrm>
            <a:off x="4802062" y="1391449"/>
            <a:ext cx="4414512" cy="1708160"/>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Amari is a businessman from South Africa with his business clientele based majorly in Europe. He live in South Africa with his mother, father, brother and sister-in-law. His family owns 3 cars, none of which are self driving cars, due to the unavailability of supporting infrastructure for autonomous vehicles in South Africa. He frequently visits Europe for business trips and has been introduced to renting self driving cars. Being a tech enthusiast himself, he is curious and eager to try out new technologies and might buy one for himself if he likes the experience. He has sat in a self driving car before but usually with people he knows. On his next trip he is planning on renting a self driving car all for himself.</a:t>
            </a:r>
          </a:p>
        </p:txBody>
      </p:sp>
      <p:grpSp>
        <p:nvGrpSpPr>
          <p:cNvPr id="76" name="Group 75">
            <a:extLst>
              <a:ext uri="{FF2B5EF4-FFF2-40B4-BE49-F238E27FC236}">
                <a16:creationId xmlns:a16="http://schemas.microsoft.com/office/drawing/2014/main" id="{83E16A86-FDF4-DB4F-952E-4534D5605DC0}"/>
              </a:ext>
            </a:extLst>
          </p:cNvPr>
          <p:cNvGrpSpPr/>
          <p:nvPr/>
        </p:nvGrpSpPr>
        <p:grpSpPr>
          <a:xfrm>
            <a:off x="4802062" y="3224701"/>
            <a:ext cx="4288150" cy="419412"/>
            <a:chOff x="4802062" y="3279131"/>
            <a:chExt cx="3526519" cy="419412"/>
          </a:xfrm>
        </p:grpSpPr>
        <p:sp>
          <p:nvSpPr>
            <p:cNvPr id="46" name="TextBox 45">
              <a:extLst>
                <a:ext uri="{FF2B5EF4-FFF2-40B4-BE49-F238E27FC236}">
                  <a16:creationId xmlns:a16="http://schemas.microsoft.com/office/drawing/2014/main" id="{73419E02-3EB1-3646-B539-67B30788EAFE}"/>
                </a:ext>
              </a:extLst>
            </p:cNvPr>
            <p:cNvSpPr txBox="1"/>
            <p:nvPr/>
          </p:nvSpPr>
          <p:spPr>
            <a:xfrm>
              <a:off x="4802062" y="3483099"/>
              <a:ext cx="3526519" cy="215444"/>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iPhone, Galaxy Fold, PS4, iPad, Garmin smartwatch, Macbook Pro, iMac, Smart home automation</a:t>
              </a:r>
            </a:p>
          </p:txBody>
        </p:sp>
        <p:sp>
          <p:nvSpPr>
            <p:cNvPr id="47" name="TextBox 46">
              <a:extLst>
                <a:ext uri="{FF2B5EF4-FFF2-40B4-BE49-F238E27FC236}">
                  <a16:creationId xmlns:a16="http://schemas.microsoft.com/office/drawing/2014/main" id="{DF42FB69-EE69-254C-B5E8-726DC51C6E44}"/>
                </a:ext>
              </a:extLst>
            </p:cNvPr>
            <p:cNvSpPr txBox="1"/>
            <p:nvPr/>
          </p:nvSpPr>
          <p:spPr>
            <a:xfrm>
              <a:off x="4802062" y="3279131"/>
              <a:ext cx="2745229"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Devices</a:t>
              </a:r>
            </a:p>
          </p:txBody>
        </p:sp>
      </p:grpSp>
      <p:grpSp>
        <p:nvGrpSpPr>
          <p:cNvPr id="9" name="Group 8">
            <a:extLst>
              <a:ext uri="{FF2B5EF4-FFF2-40B4-BE49-F238E27FC236}">
                <a16:creationId xmlns:a16="http://schemas.microsoft.com/office/drawing/2014/main" id="{C139D275-D809-D941-A84C-B5A4F89A233C}"/>
              </a:ext>
            </a:extLst>
          </p:cNvPr>
          <p:cNvGrpSpPr/>
          <p:nvPr/>
        </p:nvGrpSpPr>
        <p:grpSpPr>
          <a:xfrm>
            <a:off x="4802062" y="5000064"/>
            <a:ext cx="4432282" cy="253916"/>
            <a:chOff x="4802062" y="4746660"/>
            <a:chExt cx="4432282" cy="253916"/>
          </a:xfrm>
        </p:grpSpPr>
        <p:sp>
          <p:nvSpPr>
            <p:cNvPr id="50" name="TextBox 49">
              <a:extLst>
                <a:ext uri="{FF2B5EF4-FFF2-40B4-BE49-F238E27FC236}">
                  <a16:creationId xmlns:a16="http://schemas.microsoft.com/office/drawing/2014/main" id="{D09C10FF-D867-544B-8533-F27730FEB231}"/>
                </a:ext>
              </a:extLst>
            </p:cNvPr>
            <p:cNvSpPr txBox="1"/>
            <p:nvPr/>
          </p:nvSpPr>
          <p:spPr>
            <a:xfrm>
              <a:off x="4802062" y="4746660"/>
              <a:ext cx="834155"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Introvert</a:t>
              </a:r>
            </a:p>
          </p:txBody>
        </p:sp>
        <p:sp>
          <p:nvSpPr>
            <p:cNvPr id="51" name="TextBox 50">
              <a:extLst>
                <a:ext uri="{FF2B5EF4-FFF2-40B4-BE49-F238E27FC236}">
                  <a16:creationId xmlns:a16="http://schemas.microsoft.com/office/drawing/2014/main" id="{5EA5B318-7ED0-D14F-A833-D983504D1966}"/>
                </a:ext>
              </a:extLst>
            </p:cNvPr>
            <p:cNvSpPr txBox="1"/>
            <p:nvPr/>
          </p:nvSpPr>
          <p:spPr>
            <a:xfrm>
              <a:off x="8400189" y="4746660"/>
              <a:ext cx="834155"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Extrovert</a:t>
              </a:r>
            </a:p>
          </p:txBody>
        </p:sp>
      </p:grpSp>
      <p:grpSp>
        <p:nvGrpSpPr>
          <p:cNvPr id="11" name="Group 10">
            <a:extLst>
              <a:ext uri="{FF2B5EF4-FFF2-40B4-BE49-F238E27FC236}">
                <a16:creationId xmlns:a16="http://schemas.microsoft.com/office/drawing/2014/main" id="{AE4ABEA2-DA06-844A-9D44-C4B7D899B6E5}"/>
              </a:ext>
            </a:extLst>
          </p:cNvPr>
          <p:cNvGrpSpPr/>
          <p:nvPr/>
        </p:nvGrpSpPr>
        <p:grpSpPr>
          <a:xfrm>
            <a:off x="4802062" y="5239678"/>
            <a:ext cx="4423893" cy="253916"/>
            <a:chOff x="4802062" y="5107386"/>
            <a:chExt cx="4423893" cy="253916"/>
          </a:xfrm>
        </p:grpSpPr>
        <p:sp>
          <p:nvSpPr>
            <p:cNvPr id="52" name="TextBox 51">
              <a:extLst>
                <a:ext uri="{FF2B5EF4-FFF2-40B4-BE49-F238E27FC236}">
                  <a16:creationId xmlns:a16="http://schemas.microsoft.com/office/drawing/2014/main" id="{A00BBDE4-E891-9A4B-BC54-11D17EF37B50}"/>
                </a:ext>
              </a:extLst>
            </p:cNvPr>
            <p:cNvSpPr txBox="1"/>
            <p:nvPr/>
          </p:nvSpPr>
          <p:spPr>
            <a:xfrm>
              <a:off x="4802062" y="5107386"/>
              <a:ext cx="834155"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Control</a:t>
              </a:r>
            </a:p>
          </p:txBody>
        </p:sp>
        <p:sp>
          <p:nvSpPr>
            <p:cNvPr id="53" name="TextBox 52">
              <a:extLst>
                <a:ext uri="{FF2B5EF4-FFF2-40B4-BE49-F238E27FC236}">
                  <a16:creationId xmlns:a16="http://schemas.microsoft.com/office/drawing/2014/main" id="{EFF6A2E8-AD1D-2548-B1AC-D5EE2E669BA5}"/>
                </a:ext>
              </a:extLst>
            </p:cNvPr>
            <p:cNvSpPr txBox="1"/>
            <p:nvPr/>
          </p:nvSpPr>
          <p:spPr>
            <a:xfrm>
              <a:off x="8391800" y="5107386"/>
              <a:ext cx="834155"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Let Go</a:t>
              </a:r>
            </a:p>
          </p:txBody>
        </p:sp>
      </p:grpSp>
      <p:grpSp>
        <p:nvGrpSpPr>
          <p:cNvPr id="13" name="Group 12">
            <a:extLst>
              <a:ext uri="{FF2B5EF4-FFF2-40B4-BE49-F238E27FC236}">
                <a16:creationId xmlns:a16="http://schemas.microsoft.com/office/drawing/2014/main" id="{109773E8-A403-1640-93C8-DFFFAFD9FB90}"/>
              </a:ext>
            </a:extLst>
          </p:cNvPr>
          <p:cNvGrpSpPr/>
          <p:nvPr/>
        </p:nvGrpSpPr>
        <p:grpSpPr>
          <a:xfrm>
            <a:off x="4802062" y="5479292"/>
            <a:ext cx="4423894" cy="253916"/>
            <a:chOff x="4802062" y="5459724"/>
            <a:chExt cx="4423894" cy="253916"/>
          </a:xfrm>
        </p:grpSpPr>
        <p:sp>
          <p:nvSpPr>
            <p:cNvPr id="54" name="TextBox 53">
              <a:extLst>
                <a:ext uri="{FF2B5EF4-FFF2-40B4-BE49-F238E27FC236}">
                  <a16:creationId xmlns:a16="http://schemas.microsoft.com/office/drawing/2014/main" id="{F0EF8866-F540-094C-9B2C-DA99E243311C}"/>
                </a:ext>
              </a:extLst>
            </p:cNvPr>
            <p:cNvSpPr txBox="1"/>
            <p:nvPr/>
          </p:nvSpPr>
          <p:spPr>
            <a:xfrm>
              <a:off x="4802062" y="5459724"/>
              <a:ext cx="1003120"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Risk Averse</a:t>
              </a:r>
            </a:p>
          </p:txBody>
        </p:sp>
        <p:sp>
          <p:nvSpPr>
            <p:cNvPr id="55" name="TextBox 54">
              <a:extLst>
                <a:ext uri="{FF2B5EF4-FFF2-40B4-BE49-F238E27FC236}">
                  <a16:creationId xmlns:a16="http://schemas.microsoft.com/office/drawing/2014/main" id="{3AD2FAE0-37EB-E543-844C-3CD2488CC2CE}"/>
                </a:ext>
              </a:extLst>
            </p:cNvPr>
            <p:cNvSpPr txBox="1"/>
            <p:nvPr/>
          </p:nvSpPr>
          <p:spPr>
            <a:xfrm>
              <a:off x="8119858" y="5459724"/>
              <a:ext cx="1106098"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Early Adopter</a:t>
              </a:r>
            </a:p>
          </p:txBody>
        </p:sp>
      </p:grpSp>
      <p:grpSp>
        <p:nvGrpSpPr>
          <p:cNvPr id="15" name="Group 14">
            <a:extLst>
              <a:ext uri="{FF2B5EF4-FFF2-40B4-BE49-F238E27FC236}">
                <a16:creationId xmlns:a16="http://schemas.microsoft.com/office/drawing/2014/main" id="{738067F2-CCDF-7644-844D-E73C39A67054}"/>
              </a:ext>
            </a:extLst>
          </p:cNvPr>
          <p:cNvGrpSpPr/>
          <p:nvPr/>
        </p:nvGrpSpPr>
        <p:grpSpPr>
          <a:xfrm>
            <a:off x="4802062" y="5718907"/>
            <a:ext cx="4423894" cy="253916"/>
            <a:chOff x="4802062" y="5795283"/>
            <a:chExt cx="4423894" cy="253916"/>
          </a:xfrm>
        </p:grpSpPr>
        <p:sp>
          <p:nvSpPr>
            <p:cNvPr id="56" name="TextBox 55">
              <a:extLst>
                <a:ext uri="{FF2B5EF4-FFF2-40B4-BE49-F238E27FC236}">
                  <a16:creationId xmlns:a16="http://schemas.microsoft.com/office/drawing/2014/main" id="{A4DF28F8-5B98-6644-BF06-4C2D25F36377}"/>
                </a:ext>
              </a:extLst>
            </p:cNvPr>
            <p:cNvSpPr txBox="1"/>
            <p:nvPr/>
          </p:nvSpPr>
          <p:spPr>
            <a:xfrm>
              <a:off x="4802062" y="5795283"/>
              <a:ext cx="1003120"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Thinking</a:t>
              </a:r>
            </a:p>
          </p:txBody>
        </p:sp>
        <p:sp>
          <p:nvSpPr>
            <p:cNvPr id="57" name="TextBox 56">
              <a:extLst>
                <a:ext uri="{FF2B5EF4-FFF2-40B4-BE49-F238E27FC236}">
                  <a16:creationId xmlns:a16="http://schemas.microsoft.com/office/drawing/2014/main" id="{6904CC65-3117-F148-8095-5F29492B00E5}"/>
                </a:ext>
              </a:extLst>
            </p:cNvPr>
            <p:cNvSpPr txBox="1"/>
            <p:nvPr/>
          </p:nvSpPr>
          <p:spPr>
            <a:xfrm>
              <a:off x="8119858" y="5795283"/>
              <a:ext cx="1106098"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Feeling</a:t>
              </a:r>
            </a:p>
          </p:txBody>
        </p:sp>
      </p:grpSp>
      <p:grpSp>
        <p:nvGrpSpPr>
          <p:cNvPr id="75" name="Group 74">
            <a:extLst>
              <a:ext uri="{FF2B5EF4-FFF2-40B4-BE49-F238E27FC236}">
                <a16:creationId xmlns:a16="http://schemas.microsoft.com/office/drawing/2014/main" id="{69885F90-5F03-2F4D-92C0-F3A9B549464F}"/>
              </a:ext>
            </a:extLst>
          </p:cNvPr>
          <p:cNvGrpSpPr/>
          <p:nvPr/>
        </p:nvGrpSpPr>
        <p:grpSpPr>
          <a:xfrm>
            <a:off x="4802062" y="3639441"/>
            <a:ext cx="4288150" cy="542522"/>
            <a:chOff x="4802062" y="3758817"/>
            <a:chExt cx="4288150" cy="542522"/>
          </a:xfrm>
        </p:grpSpPr>
        <p:sp>
          <p:nvSpPr>
            <p:cNvPr id="58" name="TextBox 57">
              <a:extLst>
                <a:ext uri="{FF2B5EF4-FFF2-40B4-BE49-F238E27FC236}">
                  <a16:creationId xmlns:a16="http://schemas.microsoft.com/office/drawing/2014/main" id="{34462753-F168-E44C-8067-89B7547A61CC}"/>
                </a:ext>
              </a:extLst>
            </p:cNvPr>
            <p:cNvSpPr txBox="1"/>
            <p:nvPr/>
          </p:nvSpPr>
          <p:spPr>
            <a:xfrm>
              <a:off x="4802062" y="3962785"/>
              <a:ext cx="4288150" cy="338554"/>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He is eager to buy an autonomous car for himself but due to lack of infrastructure and lack of experience with one, he can’t make an investment decision.</a:t>
              </a:r>
            </a:p>
          </p:txBody>
        </p:sp>
        <p:sp>
          <p:nvSpPr>
            <p:cNvPr id="59" name="TextBox 58">
              <a:extLst>
                <a:ext uri="{FF2B5EF4-FFF2-40B4-BE49-F238E27FC236}">
                  <a16:creationId xmlns:a16="http://schemas.microsoft.com/office/drawing/2014/main" id="{EB3FBF67-7C14-DC43-8283-470920ED43C7}"/>
                </a:ext>
              </a:extLst>
            </p:cNvPr>
            <p:cNvSpPr txBox="1"/>
            <p:nvPr/>
          </p:nvSpPr>
          <p:spPr>
            <a:xfrm>
              <a:off x="4802062" y="3758817"/>
              <a:ext cx="2745229"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Frustration</a:t>
              </a:r>
            </a:p>
          </p:txBody>
        </p:sp>
      </p:grpSp>
      <p:grpSp>
        <p:nvGrpSpPr>
          <p:cNvPr id="77" name="Group 76">
            <a:extLst>
              <a:ext uri="{FF2B5EF4-FFF2-40B4-BE49-F238E27FC236}">
                <a16:creationId xmlns:a16="http://schemas.microsoft.com/office/drawing/2014/main" id="{A2D7151E-70D4-F84E-A27C-7A60B14A59E5}"/>
              </a:ext>
            </a:extLst>
          </p:cNvPr>
          <p:cNvGrpSpPr/>
          <p:nvPr/>
        </p:nvGrpSpPr>
        <p:grpSpPr>
          <a:xfrm>
            <a:off x="4802062" y="4177291"/>
            <a:ext cx="4492874" cy="542522"/>
            <a:chOff x="4802062" y="4253492"/>
            <a:chExt cx="4223604" cy="542522"/>
          </a:xfrm>
        </p:grpSpPr>
        <p:sp>
          <p:nvSpPr>
            <p:cNvPr id="60" name="TextBox 59">
              <a:extLst>
                <a:ext uri="{FF2B5EF4-FFF2-40B4-BE49-F238E27FC236}">
                  <a16:creationId xmlns:a16="http://schemas.microsoft.com/office/drawing/2014/main" id="{F9F57AB0-BDF0-8B4E-810E-95D6B071493F}"/>
                </a:ext>
              </a:extLst>
            </p:cNvPr>
            <p:cNvSpPr txBox="1"/>
            <p:nvPr/>
          </p:nvSpPr>
          <p:spPr>
            <a:xfrm>
              <a:off x="4802062" y="4457460"/>
              <a:ext cx="4223604" cy="338554"/>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Wants to try and experience autonomous cars in their ecosystem ,get familiar with the technology so that he can buy it for his business trips where he prefers solitude while travelling.</a:t>
              </a:r>
            </a:p>
          </p:txBody>
        </p:sp>
        <p:sp>
          <p:nvSpPr>
            <p:cNvPr id="61" name="TextBox 60">
              <a:extLst>
                <a:ext uri="{FF2B5EF4-FFF2-40B4-BE49-F238E27FC236}">
                  <a16:creationId xmlns:a16="http://schemas.microsoft.com/office/drawing/2014/main" id="{1D374E51-89ED-1941-AAE5-5E12011360F2}"/>
                </a:ext>
              </a:extLst>
            </p:cNvPr>
            <p:cNvSpPr txBox="1"/>
            <p:nvPr/>
          </p:nvSpPr>
          <p:spPr>
            <a:xfrm>
              <a:off x="4802062" y="4253492"/>
              <a:ext cx="2745229"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Goal</a:t>
              </a:r>
            </a:p>
          </p:txBody>
        </p:sp>
      </p:grpSp>
      <p:cxnSp>
        <p:nvCxnSpPr>
          <p:cNvPr id="65" name="Straight Arrow Connector 64">
            <a:extLst>
              <a:ext uri="{FF2B5EF4-FFF2-40B4-BE49-F238E27FC236}">
                <a16:creationId xmlns:a16="http://schemas.microsoft.com/office/drawing/2014/main" id="{5073B7EE-2F87-5944-A91C-CE80AEDCB562}"/>
              </a:ext>
            </a:extLst>
          </p:cNvPr>
          <p:cNvCxnSpPr>
            <a:cxnSpLocks/>
          </p:cNvCxnSpPr>
          <p:nvPr/>
        </p:nvCxnSpPr>
        <p:spPr>
          <a:xfrm>
            <a:off x="5759841" y="5366636"/>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9E4F690-9D21-9643-86FE-BDBAF3210E22}"/>
              </a:ext>
            </a:extLst>
          </p:cNvPr>
          <p:cNvCxnSpPr>
            <a:cxnSpLocks/>
          </p:cNvCxnSpPr>
          <p:nvPr/>
        </p:nvCxnSpPr>
        <p:spPr>
          <a:xfrm>
            <a:off x="5759841" y="5135164"/>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A133B0B-33BF-ED41-96BB-6ADD9B830B04}"/>
              </a:ext>
            </a:extLst>
          </p:cNvPr>
          <p:cNvCxnSpPr>
            <a:cxnSpLocks/>
          </p:cNvCxnSpPr>
          <p:nvPr/>
        </p:nvCxnSpPr>
        <p:spPr>
          <a:xfrm>
            <a:off x="5759841" y="5606250"/>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50CCB7E-CA42-4642-9E94-DE5507466E41}"/>
              </a:ext>
            </a:extLst>
          </p:cNvPr>
          <p:cNvCxnSpPr>
            <a:cxnSpLocks/>
          </p:cNvCxnSpPr>
          <p:nvPr/>
        </p:nvCxnSpPr>
        <p:spPr>
          <a:xfrm>
            <a:off x="5759841" y="5843590"/>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0D64D0B-F429-854B-9EE1-B16C4231BEE9}"/>
              </a:ext>
            </a:extLst>
          </p:cNvPr>
          <p:cNvSpPr/>
          <p:nvPr/>
        </p:nvSpPr>
        <p:spPr>
          <a:xfrm>
            <a:off x="6516617" y="5094177"/>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70BC3B7-F94F-B14C-95B2-C83600BA985B}"/>
              </a:ext>
            </a:extLst>
          </p:cNvPr>
          <p:cNvSpPr/>
          <p:nvPr/>
        </p:nvSpPr>
        <p:spPr>
          <a:xfrm>
            <a:off x="6326164" y="5331655"/>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220C859-21A7-664B-900D-85C314550A05}"/>
              </a:ext>
            </a:extLst>
          </p:cNvPr>
          <p:cNvSpPr/>
          <p:nvPr/>
        </p:nvSpPr>
        <p:spPr>
          <a:xfrm>
            <a:off x="7985124" y="5562807"/>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DF87F15-F665-1E40-A1B5-417D75B1CEF8}"/>
              </a:ext>
            </a:extLst>
          </p:cNvPr>
          <p:cNvSpPr/>
          <p:nvPr/>
        </p:nvSpPr>
        <p:spPr>
          <a:xfrm>
            <a:off x="5865079" y="5808552"/>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7671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BC679E3A-777A-964F-AD2C-B8C04162FB87}"/>
              </a:ext>
            </a:extLst>
          </p:cNvPr>
          <p:cNvCxnSpPr>
            <a:cxnSpLocks/>
          </p:cNvCxnSpPr>
          <p:nvPr/>
        </p:nvCxnSpPr>
        <p:spPr>
          <a:xfrm>
            <a:off x="1667893" y="1554175"/>
            <a:ext cx="6434113" cy="0"/>
          </a:xfrm>
          <a:prstGeom prst="straightConnector1">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C6C391E-8B9F-B742-BA04-23EEFD6189E8}"/>
              </a:ext>
            </a:extLst>
          </p:cNvPr>
          <p:cNvSpPr/>
          <p:nvPr/>
        </p:nvSpPr>
        <p:spPr>
          <a:xfrm>
            <a:off x="0" y="4167963"/>
            <a:ext cx="9906001" cy="2690037"/>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79</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User Journey on road</a:t>
            </a:r>
          </a:p>
        </p:txBody>
      </p:sp>
      <p:sp>
        <p:nvSpPr>
          <p:cNvPr id="10" name="Rectangle 9">
            <a:extLst>
              <a:ext uri="{FF2B5EF4-FFF2-40B4-BE49-F238E27FC236}">
                <a16:creationId xmlns:a16="http://schemas.microsoft.com/office/drawing/2014/main" id="{B928C362-3FE7-D84C-8ADC-D3B9189944C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F03C753-F4F9-D24E-9AA7-2556F5CBFEAC}"/>
              </a:ext>
            </a:extLst>
          </p:cNvPr>
          <p:cNvSpPr txBox="1"/>
          <p:nvPr/>
        </p:nvSpPr>
        <p:spPr>
          <a:xfrm>
            <a:off x="1249363" y="1405347"/>
            <a:ext cx="2036098" cy="1446550"/>
          </a:xfrm>
          <a:prstGeom prst="rect">
            <a:avLst/>
          </a:prstGeom>
          <a:solidFill>
            <a:schemeClr val="bg1"/>
          </a:solid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Amari travels to Europe for his next business trip with a side agenda to try autonomous car rental and experience them in a supported ecosystem. He wants to understand the pain points and delights of the experience. He rents an SUV self driving car.</a:t>
            </a:r>
          </a:p>
        </p:txBody>
      </p:sp>
      <p:sp>
        <p:nvSpPr>
          <p:cNvPr id="27" name="TextBox 26">
            <a:extLst>
              <a:ext uri="{FF2B5EF4-FFF2-40B4-BE49-F238E27FC236}">
                <a16:creationId xmlns:a16="http://schemas.microsoft.com/office/drawing/2014/main" id="{B766DF07-6D26-ED4D-BDDA-2926A1623BAD}"/>
              </a:ext>
            </a:extLst>
          </p:cNvPr>
          <p:cNvSpPr txBox="1"/>
          <p:nvPr/>
        </p:nvSpPr>
        <p:spPr>
          <a:xfrm>
            <a:off x="4237112" y="1405347"/>
            <a:ext cx="2220444" cy="2462213"/>
          </a:xfrm>
          <a:prstGeom prst="rect">
            <a:avLst/>
          </a:prstGeom>
          <a:solidFill>
            <a:schemeClr val="bg1"/>
          </a:solid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Next day the car arrives at his hotel parking from the nearest docking station. He gets ready, sits in his car and starts his ride. The first and foremost thing he feels is the lack of a driver, giving him a sense of losing control. It make him feel a little alienated. Even thought he is a persona comfortable with solitude, being all alone in the car gives him a sense of unfamiliarity &amp; eeriness. There is an entertainment system inside which plays media; however, it is not enough to put him at ease.</a:t>
            </a:r>
          </a:p>
        </p:txBody>
      </p:sp>
      <p:sp>
        <p:nvSpPr>
          <p:cNvPr id="28" name="TextBox 27">
            <a:extLst>
              <a:ext uri="{FF2B5EF4-FFF2-40B4-BE49-F238E27FC236}">
                <a16:creationId xmlns:a16="http://schemas.microsoft.com/office/drawing/2014/main" id="{F9E17C6B-3FB1-8742-AF31-64B5485911CC}"/>
              </a:ext>
            </a:extLst>
          </p:cNvPr>
          <p:cNvSpPr txBox="1"/>
          <p:nvPr/>
        </p:nvSpPr>
        <p:spPr>
          <a:xfrm>
            <a:off x="7352451" y="1405347"/>
            <a:ext cx="2036098" cy="2123658"/>
          </a:xfrm>
          <a:prstGeom prst="rect">
            <a:avLst/>
          </a:prstGeom>
          <a:solidFill>
            <a:schemeClr val="bg1"/>
          </a:solid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While travelling, the car halts at various locations. One time the car halts for s slightly longer duration which makes him feel the need for a driver that will keep him update with the information and outside environment even when he is inside the car. Due to a sense of losing awareness, he feels uncomfortable as he is used to being extremely aware on road.</a:t>
            </a:r>
          </a:p>
        </p:txBody>
      </p:sp>
      <p:sp>
        <p:nvSpPr>
          <p:cNvPr id="24" name="Rectangle 23">
            <a:extLst>
              <a:ext uri="{FF2B5EF4-FFF2-40B4-BE49-F238E27FC236}">
                <a16:creationId xmlns:a16="http://schemas.microsoft.com/office/drawing/2014/main" id="{AB8405EB-193D-FE4A-B70F-ACFAAA2B0A11}"/>
              </a:ext>
            </a:extLst>
          </p:cNvPr>
          <p:cNvSpPr/>
          <p:nvPr/>
        </p:nvSpPr>
        <p:spPr>
          <a:xfrm>
            <a:off x="4467815" y="2301637"/>
            <a:ext cx="485185"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F34240C-05C4-C644-9038-6F8BC9A3108E}"/>
              </a:ext>
            </a:extLst>
          </p:cNvPr>
          <p:cNvSpPr/>
          <p:nvPr/>
        </p:nvSpPr>
        <p:spPr>
          <a:xfrm>
            <a:off x="4820920" y="3292900"/>
            <a:ext cx="1407504"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917D20-1203-F04B-9B68-F0A6DFE11A96}"/>
              </a:ext>
            </a:extLst>
          </p:cNvPr>
          <p:cNvSpPr/>
          <p:nvPr/>
        </p:nvSpPr>
        <p:spPr>
          <a:xfrm>
            <a:off x="4538823" y="3651062"/>
            <a:ext cx="179872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20771B-850C-9244-92E6-6815AE8B4182}"/>
              </a:ext>
            </a:extLst>
          </p:cNvPr>
          <p:cNvSpPr/>
          <p:nvPr/>
        </p:nvSpPr>
        <p:spPr>
          <a:xfrm>
            <a:off x="4298766" y="2470685"/>
            <a:ext cx="85971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ACCF71D-DAFB-E84D-AA24-FFB935BEDEE0}"/>
              </a:ext>
            </a:extLst>
          </p:cNvPr>
          <p:cNvSpPr/>
          <p:nvPr/>
        </p:nvSpPr>
        <p:spPr>
          <a:xfrm>
            <a:off x="7409207" y="2305109"/>
            <a:ext cx="1555684"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58E1C8F-C49D-3C44-9C9C-FBAC85B9778E}"/>
              </a:ext>
            </a:extLst>
          </p:cNvPr>
          <p:cNvSpPr/>
          <p:nvPr/>
        </p:nvSpPr>
        <p:spPr>
          <a:xfrm>
            <a:off x="7404494" y="2484217"/>
            <a:ext cx="735551"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9736B9-8FA5-C04B-B9E1-71B115E4D15A}"/>
              </a:ext>
            </a:extLst>
          </p:cNvPr>
          <p:cNvSpPr/>
          <p:nvPr/>
        </p:nvSpPr>
        <p:spPr>
          <a:xfrm>
            <a:off x="8752527" y="2809442"/>
            <a:ext cx="551729"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0102618-A6A8-9B4C-92E0-35BF4097576C}"/>
              </a:ext>
            </a:extLst>
          </p:cNvPr>
          <p:cNvSpPr/>
          <p:nvPr/>
        </p:nvSpPr>
        <p:spPr>
          <a:xfrm>
            <a:off x="7432774" y="2969698"/>
            <a:ext cx="957082"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4CD9968-3794-0344-A390-D9EEE2CD3038}"/>
              </a:ext>
            </a:extLst>
          </p:cNvPr>
          <p:cNvSpPr/>
          <p:nvPr/>
        </p:nvSpPr>
        <p:spPr>
          <a:xfrm>
            <a:off x="8728959" y="3139380"/>
            <a:ext cx="551729"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2AF9C79-781E-2242-890F-C050E0086197}"/>
              </a:ext>
            </a:extLst>
          </p:cNvPr>
          <p:cNvSpPr/>
          <p:nvPr/>
        </p:nvSpPr>
        <p:spPr>
          <a:xfrm>
            <a:off x="7428060" y="3323202"/>
            <a:ext cx="1324467"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F9DC1D0-792B-9E4E-BEC0-ED2A4047ED07}"/>
              </a:ext>
            </a:extLst>
          </p:cNvPr>
          <p:cNvCxnSpPr>
            <a:cxnSpLocks/>
          </p:cNvCxnSpPr>
          <p:nvPr/>
        </p:nvCxnSpPr>
        <p:spPr>
          <a:xfrm>
            <a:off x="8102006" y="3651062"/>
            <a:ext cx="0" cy="1695903"/>
          </a:xfrm>
          <a:prstGeom prst="line">
            <a:avLst/>
          </a:prstGeom>
          <a:ln>
            <a:solidFill>
              <a:srgbClr val="299B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221A14-5B67-454B-ABAA-F22B0A5EBC17}"/>
              </a:ext>
            </a:extLst>
          </p:cNvPr>
          <p:cNvSpPr txBox="1"/>
          <p:nvPr/>
        </p:nvSpPr>
        <p:spPr>
          <a:xfrm>
            <a:off x="3583186" y="5346965"/>
            <a:ext cx="2863272" cy="400110"/>
          </a:xfrm>
          <a:prstGeom prst="rect">
            <a:avLst/>
          </a:prstGeom>
          <a:noFill/>
        </p:spPr>
        <p:txBody>
          <a:bodyPr wrap="square" rtlCol="0">
            <a:spAutoFit/>
          </a:bodyPr>
          <a:lstStyle/>
          <a:p>
            <a:pPr lvl="0"/>
            <a:r>
              <a:rPr lang="en-US" sz="20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Touch points for trust</a:t>
            </a:r>
          </a:p>
        </p:txBody>
      </p:sp>
      <p:cxnSp>
        <p:nvCxnSpPr>
          <p:cNvPr id="23" name="Straight Connector 22">
            <a:extLst>
              <a:ext uri="{FF2B5EF4-FFF2-40B4-BE49-F238E27FC236}">
                <a16:creationId xmlns:a16="http://schemas.microsoft.com/office/drawing/2014/main" id="{03E95BDE-F963-AE43-A778-FF294816B309}"/>
              </a:ext>
            </a:extLst>
          </p:cNvPr>
          <p:cNvCxnSpPr>
            <a:cxnSpLocks/>
          </p:cNvCxnSpPr>
          <p:nvPr/>
        </p:nvCxnSpPr>
        <p:spPr>
          <a:xfrm>
            <a:off x="5144317" y="3910706"/>
            <a:ext cx="0" cy="1436259"/>
          </a:xfrm>
          <a:prstGeom prst="line">
            <a:avLst/>
          </a:prstGeom>
          <a:ln>
            <a:solidFill>
              <a:srgbClr val="299B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095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58BF7-1CED-3F42-B707-DCAA47EC15C0}"/>
              </a:ext>
            </a:extLst>
          </p:cNvPr>
          <p:cNvSpPr>
            <a:spLocks noGrp="1"/>
          </p:cNvSpPr>
          <p:nvPr>
            <p:ph type="sldNum" sz="quarter" idx="12"/>
          </p:nvPr>
        </p:nvSpPr>
        <p:spPr/>
        <p:txBody>
          <a:bodyPr/>
          <a:lstStyle/>
          <a:p>
            <a:fld id="{3264E244-8929-2D4B-99C9-FA7B886D015F}" type="slidenum">
              <a:rPr lang="en-US" smtClean="0"/>
              <a:t>8</a:t>
            </a:fld>
            <a:endParaRPr lang="en-US"/>
          </a:p>
        </p:txBody>
      </p:sp>
      <p:sp>
        <p:nvSpPr>
          <p:cNvPr id="2" name="Rectangle 1">
            <a:extLst>
              <a:ext uri="{FF2B5EF4-FFF2-40B4-BE49-F238E27FC236}">
                <a16:creationId xmlns:a16="http://schemas.microsoft.com/office/drawing/2014/main" id="{5B0B0450-2A06-E64A-A693-C343DC00AFA4}"/>
              </a:ext>
            </a:extLst>
          </p:cNvPr>
          <p:cNvSpPr/>
          <p:nvPr/>
        </p:nvSpPr>
        <p:spPr>
          <a:xfrm>
            <a:off x="1249363" y="728663"/>
            <a:ext cx="7916862" cy="5400675"/>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310A2D-E2D1-FC4D-B003-0098765FA2A1}"/>
              </a:ext>
            </a:extLst>
          </p:cNvPr>
          <p:cNvSpPr txBox="1"/>
          <p:nvPr/>
        </p:nvSpPr>
        <p:spPr>
          <a:xfrm>
            <a:off x="3895107" y="2628644"/>
            <a:ext cx="4774138" cy="923330"/>
          </a:xfrm>
          <a:prstGeom prst="rect">
            <a:avLst/>
          </a:prstGeom>
          <a:noFill/>
        </p:spPr>
        <p:txBody>
          <a:bodyPr wrap="square" rtlCol="0">
            <a:spAutoFit/>
          </a:bodyPr>
          <a:lstStyle/>
          <a:p>
            <a:pPr algn="r"/>
            <a:r>
              <a:rPr lang="en-US" sz="5400" b="1">
                <a:solidFill>
                  <a:schemeClr val="bg1"/>
                </a:solidFill>
                <a:latin typeface="Calibri" panose="020F0502020204030204" pitchFamily="34" charset="0"/>
                <a:ea typeface="Helvetica Neue" panose="02000503000000020004" pitchFamily="2" charset="0"/>
                <a:cs typeface="Calibri" panose="020F0502020204030204" pitchFamily="34" charset="0"/>
              </a:rPr>
              <a:t>02. Discover</a:t>
            </a:r>
          </a:p>
        </p:txBody>
      </p:sp>
    </p:spTree>
    <p:extLst>
      <p:ext uri="{BB962C8B-B14F-4D97-AF65-F5344CB8AC3E}">
        <p14:creationId xmlns:p14="http://schemas.microsoft.com/office/powerpoint/2010/main" val="27976101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C6C391E-8B9F-B742-BA04-23EEFD6189E8}"/>
              </a:ext>
            </a:extLst>
          </p:cNvPr>
          <p:cNvSpPr/>
          <p:nvPr/>
        </p:nvSpPr>
        <p:spPr>
          <a:xfrm>
            <a:off x="4317359" y="0"/>
            <a:ext cx="5588642" cy="6858000"/>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80</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6.6 Persona 3</a:t>
            </a:r>
          </a:p>
        </p:txBody>
      </p:sp>
      <p:sp>
        <p:nvSpPr>
          <p:cNvPr id="10" name="Rectangle 9">
            <a:extLst>
              <a:ext uri="{FF2B5EF4-FFF2-40B4-BE49-F238E27FC236}">
                <a16:creationId xmlns:a16="http://schemas.microsoft.com/office/drawing/2014/main" id="{B928C362-3FE7-D84C-8ADC-D3B9189944C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0D93CA0-6E15-C64E-BD1F-9042CDE6E0C2}"/>
              </a:ext>
            </a:extLst>
          </p:cNvPr>
          <p:cNvSpPr txBox="1"/>
          <p:nvPr/>
        </p:nvSpPr>
        <p:spPr>
          <a:xfrm>
            <a:off x="1249363" y="1385565"/>
            <a:ext cx="2863272" cy="1892826"/>
          </a:xfrm>
          <a:prstGeom prst="rect">
            <a:avLst/>
          </a:prstGeom>
          <a:noFill/>
        </p:spPr>
        <p:txBody>
          <a:bodyPr wrap="square" rtlCol="0">
            <a:spAutoFit/>
          </a:bodyPr>
          <a:lstStyle/>
          <a:p>
            <a:pPr lvl="0"/>
            <a:r>
              <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rPr>
              <a:t>Mr. Robert Hansen</a:t>
            </a:r>
          </a:p>
          <a:p>
            <a:pPr lvl="0"/>
            <a:endParaRPr lang="en-US" sz="2000" b="1">
              <a:solidFill>
                <a:srgbClr val="299B9C"/>
              </a:solidFill>
              <a:latin typeface="Calibri" panose="020F0502020204030204" pitchFamily="34" charset="0"/>
              <a:ea typeface="Helvetica Neue" panose="02000503000000020004" pitchFamily="2" charset="0"/>
              <a:cs typeface="Calibri" panose="020F0502020204030204" pitchFamily="34" charset="0"/>
            </a:endParaRPr>
          </a:p>
          <a:p>
            <a:r>
              <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Age </a:t>
            </a: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42 years old</a:t>
            </a:r>
          </a:p>
          <a:p>
            <a:r>
              <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Profession </a:t>
            </a: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Chief Software Designer</a:t>
            </a:r>
          </a:p>
          <a:p>
            <a:r>
              <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Family </a:t>
            </a: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Lives with his nuclear family</a:t>
            </a:r>
          </a:p>
          <a:p>
            <a:r>
              <a:rPr lang="en-US" sz="1100" b="1">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Hobbies </a:t>
            </a:r>
            <a:r>
              <a:rPr lang="en-US" sz="1100">
                <a:solidFill>
                  <a:prstClr val="black">
                    <a:lumMod val="85000"/>
                    <a:lumOff val="15000"/>
                  </a:prstClr>
                </a:solidFill>
                <a:latin typeface="Calibri" panose="020F0502020204030204" pitchFamily="34" charset="0"/>
                <a:ea typeface="Helvetica Neue" panose="02000503000000020004" pitchFamily="2" charset="0"/>
                <a:cs typeface="Calibri" panose="020F0502020204030204" pitchFamily="34" charset="0"/>
              </a:rPr>
              <a:t>: Yoga, golf, cross country rides, cooking, skiing, Friday night with friends</a:t>
            </a:r>
            <a:endParaRPr lang="en-US" sz="2000">
              <a:solidFill>
                <a:srgbClr val="299B9C"/>
              </a:solidFill>
              <a:latin typeface="Calibri" panose="020F0502020204030204" pitchFamily="34" charset="0"/>
              <a:ea typeface="Helvetica Neue" panose="02000503000000020004" pitchFamily="2" charset="0"/>
              <a:cs typeface="Calibri" panose="020F0502020204030204" pitchFamily="34" charset="0"/>
            </a:endParaRPr>
          </a:p>
          <a:p>
            <a:pPr algn="just"/>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grpSp>
        <p:nvGrpSpPr>
          <p:cNvPr id="4" name="Group 3">
            <a:extLst>
              <a:ext uri="{FF2B5EF4-FFF2-40B4-BE49-F238E27FC236}">
                <a16:creationId xmlns:a16="http://schemas.microsoft.com/office/drawing/2014/main" id="{8332FE10-C3DA-AA41-BC52-E8B3200CFCF5}"/>
              </a:ext>
            </a:extLst>
          </p:cNvPr>
          <p:cNvGrpSpPr/>
          <p:nvPr/>
        </p:nvGrpSpPr>
        <p:grpSpPr>
          <a:xfrm>
            <a:off x="1351002" y="5642985"/>
            <a:ext cx="2621648" cy="297233"/>
            <a:chOff x="1351002" y="5523529"/>
            <a:chExt cx="2621648" cy="297233"/>
          </a:xfrm>
        </p:grpSpPr>
        <p:sp>
          <p:nvSpPr>
            <p:cNvPr id="2" name="Rounded Rectangle 1">
              <a:extLst>
                <a:ext uri="{FF2B5EF4-FFF2-40B4-BE49-F238E27FC236}">
                  <a16:creationId xmlns:a16="http://schemas.microsoft.com/office/drawing/2014/main" id="{46FD5932-98AB-464A-A14A-19D967EEC206}"/>
                </a:ext>
              </a:extLst>
            </p:cNvPr>
            <p:cNvSpPr/>
            <p:nvPr/>
          </p:nvSpPr>
          <p:spPr>
            <a:xfrm>
              <a:off x="1351002" y="5523529"/>
              <a:ext cx="2621648" cy="297233"/>
            </a:xfrm>
            <a:prstGeom prst="roundRect">
              <a:avLst>
                <a:gd name="adj" fmla="val 50000"/>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0A4972D-E4CE-F946-A35C-BC2E9C0D6BBF}"/>
                </a:ext>
              </a:extLst>
            </p:cNvPr>
            <p:cNvSpPr/>
            <p:nvPr/>
          </p:nvSpPr>
          <p:spPr>
            <a:xfrm>
              <a:off x="1572558" y="5544411"/>
              <a:ext cx="2279595" cy="261610"/>
            </a:xfrm>
            <a:prstGeom prst="rect">
              <a:avLst/>
            </a:prstGeom>
          </p:spPr>
          <p:txBody>
            <a:bodyPr wrap="square">
              <a:spAutoFit/>
            </a:bodyPr>
            <a:lstStyle/>
            <a:p>
              <a:pPr algn="ctr"/>
              <a:r>
                <a:rPr lang="en-US" sz="1100">
                  <a:solidFill>
                    <a:schemeClr val="bg1"/>
                  </a:solidFill>
                  <a:latin typeface="Calibri" panose="020F0502020204030204" pitchFamily="34" charset="0"/>
                  <a:ea typeface="Helvetica Neue" panose="02000503000000020004" pitchFamily="2" charset="0"/>
                  <a:cs typeface="Calibri" panose="020F0502020204030204" pitchFamily="34" charset="0"/>
                </a:rPr>
                <a:t>Self driving car owner</a:t>
              </a:r>
              <a:endParaRPr lang="en-US">
                <a:solidFill>
                  <a:schemeClr val="bg1"/>
                </a:solidFill>
              </a:endParaRPr>
            </a:p>
          </p:txBody>
        </p:sp>
      </p:grpSp>
      <p:sp>
        <p:nvSpPr>
          <p:cNvPr id="43" name="TextBox 42">
            <a:extLst>
              <a:ext uri="{FF2B5EF4-FFF2-40B4-BE49-F238E27FC236}">
                <a16:creationId xmlns:a16="http://schemas.microsoft.com/office/drawing/2014/main" id="{9AE6F076-709E-3E40-AE67-81BFF1AD9830}"/>
              </a:ext>
            </a:extLst>
          </p:cNvPr>
          <p:cNvSpPr txBox="1"/>
          <p:nvPr/>
        </p:nvSpPr>
        <p:spPr>
          <a:xfrm>
            <a:off x="4802062" y="1391449"/>
            <a:ext cx="4414512" cy="1708160"/>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Robert works in service sector and is currently a Chief Software designer. He lives with his wife and 2 kids. His family is very comfortable around new technology and owns a self driving car for 4 years. He bought the car when it was launched as most of his colleagues praised the technology and he wanted to adopt to the new lifestyle. He doesn't feel alien around the tech anymore as he has been using it for a while. However, on road he still sense a discomfort from humans around. He wishes that his car adds a sense of joy and not a feeling of lack of safety on roach for other pedestrians. He wants people to adopt and trust the amazing technology as much as he does.</a:t>
            </a:r>
          </a:p>
        </p:txBody>
      </p:sp>
      <p:grpSp>
        <p:nvGrpSpPr>
          <p:cNvPr id="76" name="Group 75">
            <a:extLst>
              <a:ext uri="{FF2B5EF4-FFF2-40B4-BE49-F238E27FC236}">
                <a16:creationId xmlns:a16="http://schemas.microsoft.com/office/drawing/2014/main" id="{83E16A86-FDF4-DB4F-952E-4534D5605DC0}"/>
              </a:ext>
            </a:extLst>
          </p:cNvPr>
          <p:cNvGrpSpPr/>
          <p:nvPr/>
        </p:nvGrpSpPr>
        <p:grpSpPr>
          <a:xfrm>
            <a:off x="4802062" y="3224701"/>
            <a:ext cx="4288150" cy="419412"/>
            <a:chOff x="4802062" y="3279131"/>
            <a:chExt cx="3526519" cy="419412"/>
          </a:xfrm>
        </p:grpSpPr>
        <p:sp>
          <p:nvSpPr>
            <p:cNvPr id="46" name="TextBox 45">
              <a:extLst>
                <a:ext uri="{FF2B5EF4-FFF2-40B4-BE49-F238E27FC236}">
                  <a16:creationId xmlns:a16="http://schemas.microsoft.com/office/drawing/2014/main" id="{73419E02-3EB1-3646-B539-67B30788EAFE}"/>
                </a:ext>
              </a:extLst>
            </p:cNvPr>
            <p:cNvSpPr txBox="1"/>
            <p:nvPr/>
          </p:nvSpPr>
          <p:spPr>
            <a:xfrm>
              <a:off x="4802062" y="3483099"/>
              <a:ext cx="3526519" cy="215444"/>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Galaxy Fold, HTC </a:t>
              </a:r>
              <a:r>
                <a:rPr lang="en-US" sz="800" err="1">
                  <a:solidFill>
                    <a:srgbClr val="299B9C"/>
                  </a:solidFill>
                  <a:latin typeface="Garamond" panose="02020404030301010803" pitchFamily="18" charset="0"/>
                  <a:ea typeface="Helvetica Neue" panose="02000503000000020004" pitchFamily="2" charset="0"/>
                  <a:cs typeface="Calibri" panose="020F0502020204030204" pitchFamily="34" charset="0"/>
                </a:rPr>
                <a:t>Vive</a:t>
              </a:r>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 PS4, iPad, Smart home theatre, Macbook Pro, Gesture based home appliances</a:t>
              </a:r>
            </a:p>
          </p:txBody>
        </p:sp>
        <p:sp>
          <p:nvSpPr>
            <p:cNvPr id="47" name="TextBox 46">
              <a:extLst>
                <a:ext uri="{FF2B5EF4-FFF2-40B4-BE49-F238E27FC236}">
                  <a16:creationId xmlns:a16="http://schemas.microsoft.com/office/drawing/2014/main" id="{DF42FB69-EE69-254C-B5E8-726DC51C6E44}"/>
                </a:ext>
              </a:extLst>
            </p:cNvPr>
            <p:cNvSpPr txBox="1"/>
            <p:nvPr/>
          </p:nvSpPr>
          <p:spPr>
            <a:xfrm>
              <a:off x="4802062" y="3279131"/>
              <a:ext cx="2745229"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Devices</a:t>
              </a:r>
            </a:p>
          </p:txBody>
        </p:sp>
      </p:grpSp>
      <p:grpSp>
        <p:nvGrpSpPr>
          <p:cNvPr id="9" name="Group 8">
            <a:extLst>
              <a:ext uri="{FF2B5EF4-FFF2-40B4-BE49-F238E27FC236}">
                <a16:creationId xmlns:a16="http://schemas.microsoft.com/office/drawing/2014/main" id="{C139D275-D809-D941-A84C-B5A4F89A233C}"/>
              </a:ext>
            </a:extLst>
          </p:cNvPr>
          <p:cNvGrpSpPr/>
          <p:nvPr/>
        </p:nvGrpSpPr>
        <p:grpSpPr>
          <a:xfrm>
            <a:off x="4802062" y="5000064"/>
            <a:ext cx="4432282" cy="253916"/>
            <a:chOff x="4802062" y="4746660"/>
            <a:chExt cx="4432282" cy="253916"/>
          </a:xfrm>
        </p:grpSpPr>
        <p:sp>
          <p:nvSpPr>
            <p:cNvPr id="50" name="TextBox 49">
              <a:extLst>
                <a:ext uri="{FF2B5EF4-FFF2-40B4-BE49-F238E27FC236}">
                  <a16:creationId xmlns:a16="http://schemas.microsoft.com/office/drawing/2014/main" id="{D09C10FF-D867-544B-8533-F27730FEB231}"/>
                </a:ext>
              </a:extLst>
            </p:cNvPr>
            <p:cNvSpPr txBox="1"/>
            <p:nvPr/>
          </p:nvSpPr>
          <p:spPr>
            <a:xfrm>
              <a:off x="4802062" y="4746660"/>
              <a:ext cx="834155"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Introvert</a:t>
              </a:r>
            </a:p>
          </p:txBody>
        </p:sp>
        <p:sp>
          <p:nvSpPr>
            <p:cNvPr id="51" name="TextBox 50">
              <a:extLst>
                <a:ext uri="{FF2B5EF4-FFF2-40B4-BE49-F238E27FC236}">
                  <a16:creationId xmlns:a16="http://schemas.microsoft.com/office/drawing/2014/main" id="{5EA5B318-7ED0-D14F-A833-D983504D1966}"/>
                </a:ext>
              </a:extLst>
            </p:cNvPr>
            <p:cNvSpPr txBox="1"/>
            <p:nvPr/>
          </p:nvSpPr>
          <p:spPr>
            <a:xfrm>
              <a:off x="8400189" y="4746660"/>
              <a:ext cx="834155"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Extrovert</a:t>
              </a:r>
            </a:p>
          </p:txBody>
        </p:sp>
      </p:grpSp>
      <p:grpSp>
        <p:nvGrpSpPr>
          <p:cNvPr id="11" name="Group 10">
            <a:extLst>
              <a:ext uri="{FF2B5EF4-FFF2-40B4-BE49-F238E27FC236}">
                <a16:creationId xmlns:a16="http://schemas.microsoft.com/office/drawing/2014/main" id="{AE4ABEA2-DA06-844A-9D44-C4B7D899B6E5}"/>
              </a:ext>
            </a:extLst>
          </p:cNvPr>
          <p:cNvGrpSpPr/>
          <p:nvPr/>
        </p:nvGrpSpPr>
        <p:grpSpPr>
          <a:xfrm>
            <a:off x="4802062" y="5239678"/>
            <a:ext cx="4423893" cy="253916"/>
            <a:chOff x="4802062" y="5107386"/>
            <a:chExt cx="4423893" cy="253916"/>
          </a:xfrm>
        </p:grpSpPr>
        <p:sp>
          <p:nvSpPr>
            <p:cNvPr id="52" name="TextBox 51">
              <a:extLst>
                <a:ext uri="{FF2B5EF4-FFF2-40B4-BE49-F238E27FC236}">
                  <a16:creationId xmlns:a16="http://schemas.microsoft.com/office/drawing/2014/main" id="{A00BBDE4-E891-9A4B-BC54-11D17EF37B50}"/>
                </a:ext>
              </a:extLst>
            </p:cNvPr>
            <p:cNvSpPr txBox="1"/>
            <p:nvPr/>
          </p:nvSpPr>
          <p:spPr>
            <a:xfrm>
              <a:off x="4802062" y="5107386"/>
              <a:ext cx="834155"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Control</a:t>
              </a:r>
            </a:p>
          </p:txBody>
        </p:sp>
        <p:sp>
          <p:nvSpPr>
            <p:cNvPr id="53" name="TextBox 52">
              <a:extLst>
                <a:ext uri="{FF2B5EF4-FFF2-40B4-BE49-F238E27FC236}">
                  <a16:creationId xmlns:a16="http://schemas.microsoft.com/office/drawing/2014/main" id="{EFF6A2E8-AD1D-2548-B1AC-D5EE2E669BA5}"/>
                </a:ext>
              </a:extLst>
            </p:cNvPr>
            <p:cNvSpPr txBox="1"/>
            <p:nvPr/>
          </p:nvSpPr>
          <p:spPr>
            <a:xfrm>
              <a:off x="8391800" y="5107386"/>
              <a:ext cx="834155"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Let Go</a:t>
              </a:r>
            </a:p>
          </p:txBody>
        </p:sp>
      </p:grpSp>
      <p:grpSp>
        <p:nvGrpSpPr>
          <p:cNvPr id="13" name="Group 12">
            <a:extLst>
              <a:ext uri="{FF2B5EF4-FFF2-40B4-BE49-F238E27FC236}">
                <a16:creationId xmlns:a16="http://schemas.microsoft.com/office/drawing/2014/main" id="{109773E8-A403-1640-93C8-DFFFAFD9FB90}"/>
              </a:ext>
            </a:extLst>
          </p:cNvPr>
          <p:cNvGrpSpPr/>
          <p:nvPr/>
        </p:nvGrpSpPr>
        <p:grpSpPr>
          <a:xfrm>
            <a:off x="4802062" y="5479292"/>
            <a:ext cx="4423894" cy="253916"/>
            <a:chOff x="4802062" y="5459724"/>
            <a:chExt cx="4423894" cy="253916"/>
          </a:xfrm>
        </p:grpSpPr>
        <p:sp>
          <p:nvSpPr>
            <p:cNvPr id="54" name="TextBox 53">
              <a:extLst>
                <a:ext uri="{FF2B5EF4-FFF2-40B4-BE49-F238E27FC236}">
                  <a16:creationId xmlns:a16="http://schemas.microsoft.com/office/drawing/2014/main" id="{F0EF8866-F540-094C-9B2C-DA99E243311C}"/>
                </a:ext>
              </a:extLst>
            </p:cNvPr>
            <p:cNvSpPr txBox="1"/>
            <p:nvPr/>
          </p:nvSpPr>
          <p:spPr>
            <a:xfrm>
              <a:off x="4802062" y="5459724"/>
              <a:ext cx="1003120"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Risk Averse</a:t>
              </a:r>
            </a:p>
          </p:txBody>
        </p:sp>
        <p:sp>
          <p:nvSpPr>
            <p:cNvPr id="55" name="TextBox 54">
              <a:extLst>
                <a:ext uri="{FF2B5EF4-FFF2-40B4-BE49-F238E27FC236}">
                  <a16:creationId xmlns:a16="http://schemas.microsoft.com/office/drawing/2014/main" id="{3AD2FAE0-37EB-E543-844C-3CD2488CC2CE}"/>
                </a:ext>
              </a:extLst>
            </p:cNvPr>
            <p:cNvSpPr txBox="1"/>
            <p:nvPr/>
          </p:nvSpPr>
          <p:spPr>
            <a:xfrm>
              <a:off x="8119858" y="5459724"/>
              <a:ext cx="1106098"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Early Adopter</a:t>
              </a:r>
            </a:p>
          </p:txBody>
        </p:sp>
      </p:grpSp>
      <p:grpSp>
        <p:nvGrpSpPr>
          <p:cNvPr id="15" name="Group 14">
            <a:extLst>
              <a:ext uri="{FF2B5EF4-FFF2-40B4-BE49-F238E27FC236}">
                <a16:creationId xmlns:a16="http://schemas.microsoft.com/office/drawing/2014/main" id="{738067F2-CCDF-7644-844D-E73C39A67054}"/>
              </a:ext>
            </a:extLst>
          </p:cNvPr>
          <p:cNvGrpSpPr/>
          <p:nvPr/>
        </p:nvGrpSpPr>
        <p:grpSpPr>
          <a:xfrm>
            <a:off x="4802062" y="5718907"/>
            <a:ext cx="4423894" cy="253916"/>
            <a:chOff x="4802062" y="5795283"/>
            <a:chExt cx="4423894" cy="253916"/>
          </a:xfrm>
        </p:grpSpPr>
        <p:sp>
          <p:nvSpPr>
            <p:cNvPr id="56" name="TextBox 55">
              <a:extLst>
                <a:ext uri="{FF2B5EF4-FFF2-40B4-BE49-F238E27FC236}">
                  <a16:creationId xmlns:a16="http://schemas.microsoft.com/office/drawing/2014/main" id="{A4DF28F8-5B98-6644-BF06-4C2D25F36377}"/>
                </a:ext>
              </a:extLst>
            </p:cNvPr>
            <p:cNvSpPr txBox="1"/>
            <p:nvPr/>
          </p:nvSpPr>
          <p:spPr>
            <a:xfrm>
              <a:off x="4802062" y="5795283"/>
              <a:ext cx="1003120"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Thinking</a:t>
              </a:r>
            </a:p>
          </p:txBody>
        </p:sp>
        <p:sp>
          <p:nvSpPr>
            <p:cNvPr id="57" name="TextBox 56">
              <a:extLst>
                <a:ext uri="{FF2B5EF4-FFF2-40B4-BE49-F238E27FC236}">
                  <a16:creationId xmlns:a16="http://schemas.microsoft.com/office/drawing/2014/main" id="{6904CC65-3117-F148-8095-5F29492B00E5}"/>
                </a:ext>
              </a:extLst>
            </p:cNvPr>
            <p:cNvSpPr txBox="1"/>
            <p:nvPr/>
          </p:nvSpPr>
          <p:spPr>
            <a:xfrm>
              <a:off x="8119858" y="5795283"/>
              <a:ext cx="1106098" cy="253916"/>
            </a:xfrm>
            <a:prstGeom prst="rect">
              <a:avLst/>
            </a:prstGeom>
            <a:noFill/>
          </p:spPr>
          <p:txBody>
            <a:bodyPr wrap="square" rtlCol="0">
              <a:spAutoFit/>
            </a:bodyPr>
            <a:lstStyle/>
            <a:p>
              <a:pPr algn="r"/>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Feeling</a:t>
              </a:r>
            </a:p>
          </p:txBody>
        </p:sp>
      </p:grpSp>
      <p:grpSp>
        <p:nvGrpSpPr>
          <p:cNvPr id="75" name="Group 74">
            <a:extLst>
              <a:ext uri="{FF2B5EF4-FFF2-40B4-BE49-F238E27FC236}">
                <a16:creationId xmlns:a16="http://schemas.microsoft.com/office/drawing/2014/main" id="{69885F90-5F03-2F4D-92C0-F3A9B549464F}"/>
              </a:ext>
            </a:extLst>
          </p:cNvPr>
          <p:cNvGrpSpPr/>
          <p:nvPr/>
        </p:nvGrpSpPr>
        <p:grpSpPr>
          <a:xfrm>
            <a:off x="4802062" y="3639441"/>
            <a:ext cx="4288150" cy="542522"/>
            <a:chOff x="4802062" y="3758817"/>
            <a:chExt cx="4288150" cy="542522"/>
          </a:xfrm>
        </p:grpSpPr>
        <p:sp>
          <p:nvSpPr>
            <p:cNvPr id="58" name="TextBox 57">
              <a:extLst>
                <a:ext uri="{FF2B5EF4-FFF2-40B4-BE49-F238E27FC236}">
                  <a16:creationId xmlns:a16="http://schemas.microsoft.com/office/drawing/2014/main" id="{34462753-F168-E44C-8067-89B7547A61CC}"/>
                </a:ext>
              </a:extLst>
            </p:cNvPr>
            <p:cNvSpPr txBox="1"/>
            <p:nvPr/>
          </p:nvSpPr>
          <p:spPr>
            <a:xfrm>
              <a:off x="4802062" y="3962785"/>
              <a:ext cx="4288150" cy="338554"/>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He has been using his car for along time, however the car with its sophistical technology, still feels like a machine, lacks personalization and gives a sense of discomfort on road for pedestrians.</a:t>
              </a:r>
            </a:p>
          </p:txBody>
        </p:sp>
        <p:sp>
          <p:nvSpPr>
            <p:cNvPr id="59" name="TextBox 58">
              <a:extLst>
                <a:ext uri="{FF2B5EF4-FFF2-40B4-BE49-F238E27FC236}">
                  <a16:creationId xmlns:a16="http://schemas.microsoft.com/office/drawing/2014/main" id="{EB3FBF67-7C14-DC43-8283-470920ED43C7}"/>
                </a:ext>
              </a:extLst>
            </p:cNvPr>
            <p:cNvSpPr txBox="1"/>
            <p:nvPr/>
          </p:nvSpPr>
          <p:spPr>
            <a:xfrm>
              <a:off x="4802062" y="3758817"/>
              <a:ext cx="2745229"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Frustration</a:t>
              </a:r>
            </a:p>
          </p:txBody>
        </p:sp>
      </p:grpSp>
      <p:grpSp>
        <p:nvGrpSpPr>
          <p:cNvPr id="77" name="Group 76">
            <a:extLst>
              <a:ext uri="{FF2B5EF4-FFF2-40B4-BE49-F238E27FC236}">
                <a16:creationId xmlns:a16="http://schemas.microsoft.com/office/drawing/2014/main" id="{A2D7151E-70D4-F84E-A27C-7A60B14A59E5}"/>
              </a:ext>
            </a:extLst>
          </p:cNvPr>
          <p:cNvGrpSpPr/>
          <p:nvPr/>
        </p:nvGrpSpPr>
        <p:grpSpPr>
          <a:xfrm>
            <a:off x="4802062" y="4177291"/>
            <a:ext cx="4492874" cy="665633"/>
            <a:chOff x="4802062" y="4253492"/>
            <a:chExt cx="4223604" cy="665633"/>
          </a:xfrm>
        </p:grpSpPr>
        <p:sp>
          <p:nvSpPr>
            <p:cNvPr id="60" name="TextBox 59">
              <a:extLst>
                <a:ext uri="{FF2B5EF4-FFF2-40B4-BE49-F238E27FC236}">
                  <a16:creationId xmlns:a16="http://schemas.microsoft.com/office/drawing/2014/main" id="{F9F57AB0-BDF0-8B4E-810E-95D6B071493F}"/>
                </a:ext>
              </a:extLst>
            </p:cNvPr>
            <p:cNvSpPr txBox="1"/>
            <p:nvPr/>
          </p:nvSpPr>
          <p:spPr>
            <a:xfrm>
              <a:off x="4802062" y="4457460"/>
              <a:ext cx="4223604" cy="461665"/>
            </a:xfrm>
            <a:prstGeom prst="rect">
              <a:avLst/>
            </a:prstGeom>
            <a:noFill/>
          </p:spPr>
          <p:txBody>
            <a:bodyPr wrap="square" rtlCol="0">
              <a:spAutoFit/>
            </a:bodyPr>
            <a:lstStyle/>
            <a:p>
              <a:r>
                <a:rPr lang="en-US" sz="800">
                  <a:solidFill>
                    <a:srgbClr val="299B9C"/>
                  </a:solidFill>
                  <a:latin typeface="Garamond" panose="02020404030301010803" pitchFamily="18" charset="0"/>
                  <a:ea typeface="Helvetica Neue" panose="02000503000000020004" pitchFamily="2" charset="0"/>
                  <a:cs typeface="Calibri" panose="020F0502020204030204" pitchFamily="34" charset="0"/>
                </a:rPr>
                <a:t>Personalization of car will help pedestrian be less skeptical with autonomous devices and create a sense of acceptable and trust around this technology. It will also allow him to express himself on road to pedestrians via the car and take away the discomfort.</a:t>
              </a:r>
            </a:p>
          </p:txBody>
        </p:sp>
        <p:sp>
          <p:nvSpPr>
            <p:cNvPr id="61" name="TextBox 60">
              <a:extLst>
                <a:ext uri="{FF2B5EF4-FFF2-40B4-BE49-F238E27FC236}">
                  <a16:creationId xmlns:a16="http://schemas.microsoft.com/office/drawing/2014/main" id="{1D374E51-89ED-1941-AAE5-5E12011360F2}"/>
                </a:ext>
              </a:extLst>
            </p:cNvPr>
            <p:cNvSpPr txBox="1"/>
            <p:nvPr/>
          </p:nvSpPr>
          <p:spPr>
            <a:xfrm>
              <a:off x="4802062" y="4253492"/>
              <a:ext cx="2745229" cy="253916"/>
            </a:xfrm>
            <a:prstGeom prst="rect">
              <a:avLst/>
            </a:prstGeom>
            <a:noFill/>
          </p:spPr>
          <p:txBody>
            <a:bodyPr wrap="square" rtlCol="0">
              <a:spAutoFit/>
            </a:bodyPr>
            <a:lstStyle/>
            <a:p>
              <a:r>
                <a:rPr lang="en-US" sz="1050" b="1">
                  <a:solidFill>
                    <a:srgbClr val="299B9C"/>
                  </a:solidFill>
                  <a:latin typeface="Garamond" panose="02020404030301010803" pitchFamily="18" charset="0"/>
                  <a:ea typeface="Helvetica Neue" panose="02000503000000020004" pitchFamily="2" charset="0"/>
                  <a:cs typeface="Calibri" panose="020F0502020204030204" pitchFamily="34" charset="0"/>
                </a:rPr>
                <a:t>Goal</a:t>
              </a:r>
            </a:p>
          </p:txBody>
        </p:sp>
      </p:grpSp>
      <p:cxnSp>
        <p:nvCxnSpPr>
          <p:cNvPr id="65" name="Straight Arrow Connector 64">
            <a:extLst>
              <a:ext uri="{FF2B5EF4-FFF2-40B4-BE49-F238E27FC236}">
                <a16:creationId xmlns:a16="http://schemas.microsoft.com/office/drawing/2014/main" id="{5073B7EE-2F87-5944-A91C-CE80AEDCB562}"/>
              </a:ext>
            </a:extLst>
          </p:cNvPr>
          <p:cNvCxnSpPr>
            <a:cxnSpLocks/>
          </p:cNvCxnSpPr>
          <p:nvPr/>
        </p:nvCxnSpPr>
        <p:spPr>
          <a:xfrm>
            <a:off x="5759841" y="5366636"/>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9E4F690-9D21-9643-86FE-BDBAF3210E22}"/>
              </a:ext>
            </a:extLst>
          </p:cNvPr>
          <p:cNvCxnSpPr>
            <a:cxnSpLocks/>
          </p:cNvCxnSpPr>
          <p:nvPr/>
        </p:nvCxnSpPr>
        <p:spPr>
          <a:xfrm>
            <a:off x="5759841" y="5135164"/>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A133B0B-33BF-ED41-96BB-6ADD9B830B04}"/>
              </a:ext>
            </a:extLst>
          </p:cNvPr>
          <p:cNvCxnSpPr>
            <a:cxnSpLocks/>
          </p:cNvCxnSpPr>
          <p:nvPr/>
        </p:nvCxnSpPr>
        <p:spPr>
          <a:xfrm>
            <a:off x="5759841" y="5606250"/>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50CCB7E-CA42-4642-9E94-DE5507466E41}"/>
              </a:ext>
            </a:extLst>
          </p:cNvPr>
          <p:cNvCxnSpPr>
            <a:cxnSpLocks/>
          </p:cNvCxnSpPr>
          <p:nvPr/>
        </p:nvCxnSpPr>
        <p:spPr>
          <a:xfrm>
            <a:off x="5759841" y="5843590"/>
            <a:ext cx="2402881" cy="0"/>
          </a:xfrm>
          <a:prstGeom prst="straightConnector1">
            <a:avLst/>
          </a:prstGeom>
          <a:ln>
            <a:solidFill>
              <a:srgbClr val="299B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0D64D0B-F429-854B-9EE1-B16C4231BEE9}"/>
              </a:ext>
            </a:extLst>
          </p:cNvPr>
          <p:cNvSpPr/>
          <p:nvPr/>
        </p:nvSpPr>
        <p:spPr>
          <a:xfrm>
            <a:off x="6888849" y="5094177"/>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70BC3B7-F94F-B14C-95B2-C83600BA985B}"/>
              </a:ext>
            </a:extLst>
          </p:cNvPr>
          <p:cNvSpPr/>
          <p:nvPr/>
        </p:nvSpPr>
        <p:spPr>
          <a:xfrm>
            <a:off x="7013984" y="5331655"/>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220C859-21A7-664B-900D-85C314550A05}"/>
              </a:ext>
            </a:extLst>
          </p:cNvPr>
          <p:cNvSpPr/>
          <p:nvPr/>
        </p:nvSpPr>
        <p:spPr>
          <a:xfrm>
            <a:off x="8106504" y="5562807"/>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DF87F15-F665-1E40-A1B5-417D75B1CEF8}"/>
              </a:ext>
            </a:extLst>
          </p:cNvPr>
          <p:cNvSpPr/>
          <p:nvPr/>
        </p:nvSpPr>
        <p:spPr>
          <a:xfrm>
            <a:off x="5767975" y="5808552"/>
            <a:ext cx="75709" cy="75709"/>
          </a:xfrm>
          <a:prstGeom prst="ellipse">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8FCE9991-1F18-4845-A02B-02EB7260992C}"/>
              </a:ext>
            </a:extLst>
          </p:cNvPr>
          <p:cNvPicPr>
            <a:picLocks noChangeAspect="1"/>
          </p:cNvPicPr>
          <p:nvPr/>
        </p:nvPicPr>
        <p:blipFill rotWithShape="1">
          <a:blip r:embed="rId2"/>
          <a:srcRect l="10015" t="3832" r="27774" b="2794"/>
          <a:stretch/>
        </p:blipFill>
        <p:spPr>
          <a:xfrm>
            <a:off x="2469763" y="3930584"/>
            <a:ext cx="1510325" cy="1510325"/>
          </a:xfrm>
          <a:prstGeom prst="ellipse">
            <a:avLst/>
          </a:prstGeom>
        </p:spPr>
      </p:pic>
      <p:pic>
        <p:nvPicPr>
          <p:cNvPr id="49" name="Picture 48">
            <a:extLst>
              <a:ext uri="{FF2B5EF4-FFF2-40B4-BE49-F238E27FC236}">
                <a16:creationId xmlns:a16="http://schemas.microsoft.com/office/drawing/2014/main" id="{4ABD136B-5DE3-5443-8E13-07A508A987F5}"/>
              </a:ext>
            </a:extLst>
          </p:cNvPr>
          <p:cNvPicPr>
            <a:picLocks noChangeAspect="1"/>
          </p:cNvPicPr>
          <p:nvPr/>
        </p:nvPicPr>
        <p:blipFill rotWithShape="1">
          <a:blip r:embed="rId2"/>
          <a:srcRect l="56504" t="19987" r="28247" b="57127"/>
          <a:stretch/>
        </p:blipFill>
        <p:spPr>
          <a:xfrm>
            <a:off x="1340425" y="3278392"/>
            <a:ext cx="1510324" cy="1510324"/>
          </a:xfrm>
          <a:prstGeom prst="ellipse">
            <a:avLst/>
          </a:prstGeom>
        </p:spPr>
      </p:pic>
    </p:spTree>
    <p:extLst>
      <p:ext uri="{BB962C8B-B14F-4D97-AF65-F5344CB8AC3E}">
        <p14:creationId xmlns:p14="http://schemas.microsoft.com/office/powerpoint/2010/main" val="1512986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BC679E3A-777A-964F-AD2C-B8C04162FB87}"/>
              </a:ext>
            </a:extLst>
          </p:cNvPr>
          <p:cNvCxnSpPr>
            <a:cxnSpLocks/>
          </p:cNvCxnSpPr>
          <p:nvPr/>
        </p:nvCxnSpPr>
        <p:spPr>
          <a:xfrm>
            <a:off x="1667893" y="1554175"/>
            <a:ext cx="6434113" cy="0"/>
          </a:xfrm>
          <a:prstGeom prst="straightConnector1">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C6C391E-8B9F-B742-BA04-23EEFD6189E8}"/>
              </a:ext>
            </a:extLst>
          </p:cNvPr>
          <p:cNvSpPr/>
          <p:nvPr/>
        </p:nvSpPr>
        <p:spPr>
          <a:xfrm>
            <a:off x="0" y="4167963"/>
            <a:ext cx="9906001" cy="2690037"/>
          </a:xfrm>
          <a:prstGeom prst="rect">
            <a:avLst/>
          </a:prstGeom>
          <a:solidFill>
            <a:srgbClr val="F6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81</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User Journey on road</a:t>
            </a:r>
          </a:p>
        </p:txBody>
      </p:sp>
      <p:sp>
        <p:nvSpPr>
          <p:cNvPr id="10" name="Rectangle 9">
            <a:extLst>
              <a:ext uri="{FF2B5EF4-FFF2-40B4-BE49-F238E27FC236}">
                <a16:creationId xmlns:a16="http://schemas.microsoft.com/office/drawing/2014/main" id="{B928C362-3FE7-D84C-8ADC-D3B9189944C3}"/>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F03C753-F4F9-D24E-9AA7-2556F5CBFEAC}"/>
              </a:ext>
            </a:extLst>
          </p:cNvPr>
          <p:cNvSpPr txBox="1"/>
          <p:nvPr/>
        </p:nvSpPr>
        <p:spPr>
          <a:xfrm>
            <a:off x="1249363" y="1405347"/>
            <a:ext cx="2036098" cy="1277273"/>
          </a:xfrm>
          <a:prstGeom prst="rect">
            <a:avLst/>
          </a:prstGeom>
          <a:solidFill>
            <a:schemeClr val="bg1"/>
          </a:solid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Robert is planning to travel to his parent’s house for year end Christmas holidays. He is very excited for a road trip as he gets to spend quality time with his family and doesn’t even have to drive.</a:t>
            </a:r>
          </a:p>
        </p:txBody>
      </p:sp>
      <p:sp>
        <p:nvSpPr>
          <p:cNvPr id="27" name="TextBox 26">
            <a:extLst>
              <a:ext uri="{FF2B5EF4-FFF2-40B4-BE49-F238E27FC236}">
                <a16:creationId xmlns:a16="http://schemas.microsoft.com/office/drawing/2014/main" id="{B766DF07-6D26-ED4D-BDDA-2926A1623BAD}"/>
              </a:ext>
            </a:extLst>
          </p:cNvPr>
          <p:cNvSpPr txBox="1"/>
          <p:nvPr/>
        </p:nvSpPr>
        <p:spPr>
          <a:xfrm>
            <a:off x="4237112" y="1405347"/>
            <a:ext cx="2220444" cy="1277273"/>
          </a:xfrm>
          <a:prstGeom prst="rect">
            <a:avLst/>
          </a:prstGeom>
          <a:solidFill>
            <a:schemeClr val="bg1"/>
          </a:solid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As they pack for their holidays, Robert’s kids remember the one time when they travelled via trail with their grand parents. The train was decorated with New Year décor, and they felt joyous and considered it the best train ride.</a:t>
            </a:r>
          </a:p>
        </p:txBody>
      </p:sp>
      <p:sp>
        <p:nvSpPr>
          <p:cNvPr id="28" name="TextBox 27">
            <a:extLst>
              <a:ext uri="{FF2B5EF4-FFF2-40B4-BE49-F238E27FC236}">
                <a16:creationId xmlns:a16="http://schemas.microsoft.com/office/drawing/2014/main" id="{F9E17C6B-3FB1-8742-AF31-64B5485911CC}"/>
              </a:ext>
            </a:extLst>
          </p:cNvPr>
          <p:cNvSpPr txBox="1"/>
          <p:nvPr/>
        </p:nvSpPr>
        <p:spPr>
          <a:xfrm>
            <a:off x="7352451" y="1405347"/>
            <a:ext cx="2036098" cy="2800767"/>
          </a:xfrm>
          <a:prstGeom prst="rect">
            <a:avLst/>
          </a:prstGeom>
          <a:solidFill>
            <a:schemeClr val="bg1"/>
          </a:solidFill>
        </p:spPr>
        <p:txBody>
          <a:bodyPr wrap="square" rtlCol="0">
            <a:spAutoFit/>
          </a:bodyPr>
          <a:lstStyle/>
          <a:p>
            <a:r>
              <a:rPr lang="en-US" sz="1100">
                <a:latin typeface="Calibri" panose="020F0502020204030204" pitchFamily="34" charset="0"/>
                <a:ea typeface="Helvetica Neue" panose="02000503000000020004" pitchFamily="2" charset="0"/>
                <a:cs typeface="Calibri" panose="020F0502020204030204" pitchFamily="34" charset="0"/>
              </a:rPr>
              <a:t>As the start their trip next day, there were busy road during festive season and people from all walks of life out on the street. With the traffic a bit unregulated, he saw many instances where people, especially young kids and elderly, were uncomfortable around the car after seeing no driving in the car. Even after owning the car for 4 years, the felt that he was out of place on the road and adding to the discomfort during a festive season.</a:t>
            </a:r>
          </a:p>
        </p:txBody>
      </p:sp>
      <p:sp>
        <p:nvSpPr>
          <p:cNvPr id="31" name="Rectangle 30">
            <a:extLst>
              <a:ext uri="{FF2B5EF4-FFF2-40B4-BE49-F238E27FC236}">
                <a16:creationId xmlns:a16="http://schemas.microsoft.com/office/drawing/2014/main" id="{CACCF71D-DAFB-E84D-AA24-FFB935BEDEE0}"/>
              </a:ext>
            </a:extLst>
          </p:cNvPr>
          <p:cNvSpPr/>
          <p:nvPr/>
        </p:nvSpPr>
        <p:spPr>
          <a:xfrm>
            <a:off x="7832865" y="2800134"/>
            <a:ext cx="1304650"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D61E253-EFB3-0642-9B3B-838BC39B06A5}"/>
              </a:ext>
            </a:extLst>
          </p:cNvPr>
          <p:cNvSpPr/>
          <p:nvPr/>
        </p:nvSpPr>
        <p:spPr>
          <a:xfrm>
            <a:off x="8150635" y="3643198"/>
            <a:ext cx="915544"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3994B9D-280A-D446-AA36-B1E6755F2492}"/>
              </a:ext>
            </a:extLst>
          </p:cNvPr>
          <p:cNvSpPr/>
          <p:nvPr/>
        </p:nvSpPr>
        <p:spPr>
          <a:xfrm>
            <a:off x="7373566" y="3811811"/>
            <a:ext cx="732818" cy="159969"/>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9E3C311-4BFD-7946-A39C-3746D08ACA7D}"/>
              </a:ext>
            </a:extLst>
          </p:cNvPr>
          <p:cNvCxnSpPr>
            <a:cxnSpLocks/>
          </p:cNvCxnSpPr>
          <p:nvPr/>
        </p:nvCxnSpPr>
        <p:spPr>
          <a:xfrm>
            <a:off x="8102006" y="4122548"/>
            <a:ext cx="0" cy="1224417"/>
          </a:xfrm>
          <a:prstGeom prst="line">
            <a:avLst/>
          </a:prstGeom>
          <a:ln>
            <a:solidFill>
              <a:srgbClr val="299B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41C9AB-A08F-824E-856B-72B3013B377C}"/>
              </a:ext>
            </a:extLst>
          </p:cNvPr>
          <p:cNvSpPr txBox="1"/>
          <p:nvPr/>
        </p:nvSpPr>
        <p:spPr>
          <a:xfrm>
            <a:off x="3583186" y="5346965"/>
            <a:ext cx="2863272" cy="400110"/>
          </a:xfrm>
          <a:prstGeom prst="rect">
            <a:avLst/>
          </a:prstGeom>
          <a:noFill/>
        </p:spPr>
        <p:txBody>
          <a:bodyPr wrap="square" rtlCol="0">
            <a:spAutoFit/>
          </a:bodyPr>
          <a:lstStyle/>
          <a:p>
            <a:pPr lvl="0"/>
            <a:r>
              <a:rPr lang="en-US" sz="2000" b="1" dirty="0">
                <a:solidFill>
                  <a:srgbClr val="299B9C"/>
                </a:solidFill>
                <a:latin typeface="Calibri" panose="020F0502020204030204" pitchFamily="34" charset="0"/>
                <a:ea typeface="Helvetica Neue" panose="02000503000000020004" pitchFamily="2" charset="0"/>
                <a:cs typeface="Calibri" panose="020F0502020204030204" pitchFamily="34" charset="0"/>
              </a:rPr>
              <a:t>Touch points for trust</a:t>
            </a:r>
          </a:p>
        </p:txBody>
      </p:sp>
    </p:spTree>
    <p:extLst>
      <p:ext uri="{BB962C8B-B14F-4D97-AF65-F5344CB8AC3E}">
        <p14:creationId xmlns:p14="http://schemas.microsoft.com/office/powerpoint/2010/main" val="39515578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3"/>
          <p:cNvSpPr txBox="1">
            <a:spLocks noGrp="1"/>
          </p:cNvSpPr>
          <p:nvPr>
            <p:ph type="sldNum" sz="quarter" idx="2"/>
          </p:nvPr>
        </p:nvSpPr>
        <p:spPr>
          <a:xfrm>
            <a:off x="8966339" y="6414761"/>
            <a:ext cx="258625"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82</a:t>
            </a:fld>
            <a:endParaRPr/>
          </a:p>
        </p:txBody>
      </p:sp>
      <p:sp>
        <p:nvSpPr>
          <p:cNvPr id="95" name="Rectangle 1"/>
          <p:cNvSpPr/>
          <p:nvPr/>
        </p:nvSpPr>
        <p:spPr>
          <a:xfrm>
            <a:off x="1249362" y="728662"/>
            <a:ext cx="7916862" cy="5400676"/>
          </a:xfrm>
          <a:prstGeom prst="rect">
            <a:avLst/>
          </a:prstGeom>
          <a:solidFill>
            <a:srgbClr val="299B9C"/>
          </a:solidFill>
          <a:ln w="12700">
            <a:miter lim="400000"/>
          </a:ln>
        </p:spPr>
        <p:txBody>
          <a:bodyPr lIns="45719" rIns="45719" anchor="ctr"/>
          <a:lstStyle/>
          <a:p>
            <a:pPr algn="ctr">
              <a:defRPr>
                <a:solidFill>
                  <a:srgbClr val="FFFFFF"/>
                </a:solidFill>
              </a:defRPr>
            </a:pPr>
            <a:endParaRPr/>
          </a:p>
        </p:txBody>
      </p:sp>
      <p:sp>
        <p:nvSpPr>
          <p:cNvPr id="96" name="TextBox 4"/>
          <p:cNvSpPr txBox="1"/>
          <p:nvPr/>
        </p:nvSpPr>
        <p:spPr>
          <a:xfrm>
            <a:off x="2943299" y="2628644"/>
            <a:ext cx="5680226" cy="790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5400" b="1">
                <a:solidFill>
                  <a:srgbClr val="FFFFFF"/>
                </a:solidFill>
              </a:defRPr>
            </a:lvl1pPr>
          </a:lstStyle>
          <a:p>
            <a:r>
              <a:t>6. The Concepts</a:t>
            </a:r>
          </a:p>
        </p:txBody>
      </p:sp>
    </p:spTree>
    <p:extLst>
      <p:ext uri="{BB962C8B-B14F-4D97-AF65-F5344CB8AC3E}">
        <p14:creationId xmlns:p14="http://schemas.microsoft.com/office/powerpoint/2010/main" val="22003551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11"/>
          <p:cNvSpPr/>
          <p:nvPr/>
        </p:nvSpPr>
        <p:spPr>
          <a:xfrm>
            <a:off x="4317359" y="0"/>
            <a:ext cx="5588642" cy="6858000"/>
          </a:xfrm>
          <a:prstGeom prst="rect">
            <a:avLst/>
          </a:prstGeom>
          <a:solidFill>
            <a:srgbClr val="F6F8F9"/>
          </a:solidFill>
          <a:ln w="12700">
            <a:miter lim="400000"/>
          </a:ln>
        </p:spPr>
        <p:txBody>
          <a:bodyPr lIns="45719" rIns="45719" anchor="ctr"/>
          <a:lstStyle/>
          <a:p>
            <a:pPr algn="ctr">
              <a:defRPr>
                <a:solidFill>
                  <a:srgbClr val="FFFFFF"/>
                </a:solidFill>
              </a:defRPr>
            </a:pPr>
            <a:endParaRPr/>
          </a:p>
        </p:txBody>
      </p:sp>
      <p:sp>
        <p:nvSpPr>
          <p:cNvPr id="100" name="Slide Number Placeholder 7"/>
          <p:cNvSpPr txBox="1">
            <a:spLocks noGrp="1"/>
          </p:cNvSpPr>
          <p:nvPr>
            <p:ph type="sldNum" sz="quarter" idx="2"/>
          </p:nvPr>
        </p:nvSpPr>
        <p:spPr>
          <a:xfrm>
            <a:off x="8966339" y="6414761"/>
            <a:ext cx="258625"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83</a:t>
            </a:fld>
            <a:endParaRPr/>
          </a:p>
        </p:txBody>
      </p:sp>
      <p:sp>
        <p:nvSpPr>
          <p:cNvPr id="101" name="TextBox 5"/>
          <p:cNvSpPr txBox="1"/>
          <p:nvPr/>
        </p:nvSpPr>
        <p:spPr>
          <a:xfrm>
            <a:off x="1295082" y="729498"/>
            <a:ext cx="5250003" cy="280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b="1">
                <a:solidFill>
                  <a:srgbClr val="262626"/>
                </a:solidFill>
              </a:defRPr>
            </a:lvl1pPr>
          </a:lstStyle>
          <a:p>
            <a:r>
              <a:t>6.6.1 Concepts</a:t>
            </a:r>
          </a:p>
        </p:txBody>
      </p:sp>
      <p:sp>
        <p:nvSpPr>
          <p:cNvPr id="102" name="Rectangle 9"/>
          <p:cNvSpPr/>
          <p:nvPr/>
        </p:nvSpPr>
        <p:spPr>
          <a:xfrm>
            <a:off x="-22302" y="799895"/>
            <a:ext cx="1025912" cy="159970"/>
          </a:xfrm>
          <a:prstGeom prst="rect">
            <a:avLst/>
          </a:prstGeom>
          <a:solidFill>
            <a:srgbClr val="299B9C"/>
          </a:solidFill>
          <a:ln w="12700">
            <a:miter lim="400000"/>
          </a:ln>
        </p:spPr>
        <p:txBody>
          <a:bodyPr lIns="45719" rIns="45719" anchor="ctr"/>
          <a:lstStyle/>
          <a:p>
            <a:pPr algn="ctr">
              <a:defRPr>
                <a:solidFill>
                  <a:srgbClr val="FFFFFF"/>
                </a:solidFill>
              </a:defRPr>
            </a:pPr>
            <a:endParaRPr/>
          </a:p>
        </p:txBody>
      </p:sp>
      <p:sp>
        <p:nvSpPr>
          <p:cNvPr id="103" name="TextBox 13"/>
          <p:cNvSpPr txBox="1"/>
          <p:nvPr/>
        </p:nvSpPr>
        <p:spPr>
          <a:xfrm>
            <a:off x="1295082" y="1385565"/>
            <a:ext cx="2733488" cy="289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a:solidFill>
                  <a:srgbClr val="299B9C"/>
                </a:solidFill>
              </a:defRPr>
            </a:pPr>
            <a:r>
              <a:rPr sz="3200" dirty="0"/>
              <a:t>Personalized communication interface via Profiling Pedestrians</a:t>
            </a:r>
          </a:p>
          <a:p>
            <a:pPr algn="just">
              <a:defRPr sz="1100">
                <a:solidFill>
                  <a:srgbClr val="262626"/>
                </a:solidFill>
              </a:defRPr>
            </a:pPr>
            <a:br>
              <a:rPr sz="1050" dirty="0"/>
            </a:br>
            <a:endParaRPr sz="1050" dirty="0"/>
          </a:p>
        </p:txBody>
      </p:sp>
      <p:grpSp>
        <p:nvGrpSpPr>
          <p:cNvPr id="107" name="Group 3"/>
          <p:cNvGrpSpPr/>
          <p:nvPr/>
        </p:nvGrpSpPr>
        <p:grpSpPr>
          <a:xfrm>
            <a:off x="1351001" y="4131338"/>
            <a:ext cx="2621650" cy="297234"/>
            <a:chOff x="0" y="0"/>
            <a:chExt cx="2621648" cy="297232"/>
          </a:xfrm>
        </p:grpSpPr>
        <p:sp>
          <p:nvSpPr>
            <p:cNvPr id="105" name="Rounded Rectangle 1"/>
            <p:cNvSpPr/>
            <p:nvPr/>
          </p:nvSpPr>
          <p:spPr>
            <a:xfrm>
              <a:off x="-1" y="0"/>
              <a:ext cx="2621650" cy="297233"/>
            </a:xfrm>
            <a:prstGeom prst="roundRect">
              <a:avLst>
                <a:gd name="adj" fmla="val 50000"/>
              </a:avLst>
            </a:prstGeom>
            <a:solidFill>
              <a:srgbClr val="299B9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 name="Rectangle 2"/>
            <p:cNvSpPr txBox="1"/>
            <p:nvPr/>
          </p:nvSpPr>
          <p:spPr>
            <a:xfrm>
              <a:off x="267276" y="20881"/>
              <a:ext cx="2188156" cy="225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100">
                  <a:solidFill>
                    <a:srgbClr val="FFFFFF"/>
                  </a:solidFill>
                </a:defRPr>
              </a:lvl1pPr>
            </a:lstStyle>
            <a:p>
              <a:r>
                <a:t>Car to Pedestrian interactions</a:t>
              </a:r>
            </a:p>
          </p:txBody>
        </p:sp>
      </p:grpSp>
      <p:grpSp>
        <p:nvGrpSpPr>
          <p:cNvPr id="11" name="Group 1">
            <a:extLst>
              <a:ext uri="{FF2B5EF4-FFF2-40B4-BE49-F238E27FC236}">
                <a16:creationId xmlns:a16="http://schemas.microsoft.com/office/drawing/2014/main" id="{D5C87065-D79C-FF4C-A9E4-654F142E368E}"/>
              </a:ext>
            </a:extLst>
          </p:cNvPr>
          <p:cNvGrpSpPr/>
          <p:nvPr/>
        </p:nvGrpSpPr>
        <p:grpSpPr>
          <a:xfrm>
            <a:off x="5698060" y="1135596"/>
            <a:ext cx="2896815" cy="409709"/>
            <a:chOff x="0" y="0"/>
            <a:chExt cx="2896814" cy="409708"/>
          </a:xfrm>
        </p:grpSpPr>
        <p:sp>
          <p:nvSpPr>
            <p:cNvPr id="12" name="TextBox 9">
              <a:extLst>
                <a:ext uri="{FF2B5EF4-FFF2-40B4-BE49-F238E27FC236}">
                  <a16:creationId xmlns:a16="http://schemas.microsoft.com/office/drawing/2014/main" id="{3D977582-62C2-6541-80DC-68F12BBFAA00}"/>
                </a:ext>
              </a:extLst>
            </p:cNvPr>
            <p:cNvSpPr txBox="1"/>
            <p:nvPr/>
          </p:nvSpPr>
          <p:spPr>
            <a:xfrm>
              <a:off x="0" y="203968"/>
              <a:ext cx="2896815" cy="205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800">
                  <a:solidFill>
                    <a:srgbClr val="299B9C"/>
                  </a:solidFill>
                  <a:latin typeface="Garamond"/>
                  <a:ea typeface="Garamond"/>
                  <a:cs typeface="Garamond"/>
                  <a:sym typeface="Garamond"/>
                </a:defRPr>
              </a:lvl1pPr>
            </a:lstStyle>
            <a:p>
              <a:r>
                <a:t>The Pedestrian</a:t>
              </a:r>
            </a:p>
          </p:txBody>
        </p:sp>
        <p:sp>
          <p:nvSpPr>
            <p:cNvPr id="13" name="TextBox 10">
              <a:extLst>
                <a:ext uri="{FF2B5EF4-FFF2-40B4-BE49-F238E27FC236}">
                  <a16:creationId xmlns:a16="http://schemas.microsoft.com/office/drawing/2014/main" id="{6502D1C3-6E4F-FA49-BB2F-182F78A0FA69}"/>
                </a:ext>
              </a:extLst>
            </p:cNvPr>
            <p:cNvSpPr txBox="1"/>
            <p:nvPr/>
          </p:nvSpPr>
          <p:spPr>
            <a:xfrm>
              <a:off x="0" y="0"/>
              <a:ext cx="2831111" cy="243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1000" b="1">
                  <a:solidFill>
                    <a:srgbClr val="299B9C"/>
                  </a:solidFill>
                  <a:latin typeface="Garamond"/>
                  <a:ea typeface="Garamond"/>
                  <a:cs typeface="Garamond"/>
                  <a:sym typeface="Garamond"/>
                </a:defRPr>
              </a:lvl1pPr>
            </a:lstStyle>
            <a:p>
              <a:r>
                <a:t>Humans in the loop</a:t>
              </a:r>
            </a:p>
          </p:txBody>
        </p:sp>
      </p:grpSp>
      <p:grpSp>
        <p:nvGrpSpPr>
          <p:cNvPr id="14" name="Group 3">
            <a:extLst>
              <a:ext uri="{FF2B5EF4-FFF2-40B4-BE49-F238E27FC236}">
                <a16:creationId xmlns:a16="http://schemas.microsoft.com/office/drawing/2014/main" id="{E362BD40-B1B4-E34B-9B2A-AA79BD165559}"/>
              </a:ext>
            </a:extLst>
          </p:cNvPr>
          <p:cNvGrpSpPr/>
          <p:nvPr/>
        </p:nvGrpSpPr>
        <p:grpSpPr>
          <a:xfrm>
            <a:off x="5698060" y="4466434"/>
            <a:ext cx="2896816" cy="542520"/>
            <a:chOff x="0" y="0"/>
            <a:chExt cx="2896815" cy="542519"/>
          </a:xfrm>
        </p:grpSpPr>
        <p:sp>
          <p:nvSpPr>
            <p:cNvPr id="15" name="TextBox 6">
              <a:extLst>
                <a:ext uri="{FF2B5EF4-FFF2-40B4-BE49-F238E27FC236}">
                  <a16:creationId xmlns:a16="http://schemas.microsoft.com/office/drawing/2014/main" id="{BBD09A36-7F57-A84D-B9B3-0933E3978282}"/>
                </a:ext>
              </a:extLst>
            </p:cNvPr>
            <p:cNvSpPr txBox="1"/>
            <p:nvPr/>
          </p:nvSpPr>
          <p:spPr>
            <a:xfrm>
              <a:off x="0" y="203968"/>
              <a:ext cx="2896815" cy="338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just">
                <a:defRPr sz="800">
                  <a:solidFill>
                    <a:srgbClr val="299B9C"/>
                  </a:solidFill>
                  <a:latin typeface="Garamond"/>
                  <a:ea typeface="Garamond"/>
                  <a:cs typeface="Garamond"/>
                  <a:sym typeface="Garamond"/>
                </a:defRPr>
              </a:pPr>
              <a:r>
                <a:rPr lang="en-US" dirty="0"/>
                <a:t>Scared for safety, no human driver so uncertainty, no communication with driver, confusion on road </a:t>
              </a:r>
              <a:endParaRPr dirty="0"/>
            </a:p>
          </p:txBody>
        </p:sp>
        <p:sp>
          <p:nvSpPr>
            <p:cNvPr id="16" name="TextBox 11">
              <a:extLst>
                <a:ext uri="{FF2B5EF4-FFF2-40B4-BE49-F238E27FC236}">
                  <a16:creationId xmlns:a16="http://schemas.microsoft.com/office/drawing/2014/main" id="{05547B5F-B7D4-5148-A4AF-3B7974ADB98C}"/>
                </a:ext>
              </a:extLst>
            </p:cNvPr>
            <p:cNvSpPr txBox="1"/>
            <p:nvPr/>
          </p:nvSpPr>
          <p:spPr>
            <a:xfrm>
              <a:off x="0" y="0"/>
              <a:ext cx="2831111" cy="243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1000" b="1">
                  <a:solidFill>
                    <a:srgbClr val="299B9C"/>
                  </a:solidFill>
                  <a:latin typeface="Garamond"/>
                  <a:ea typeface="Garamond"/>
                  <a:cs typeface="Garamond"/>
                  <a:sym typeface="Garamond"/>
                </a:defRPr>
              </a:lvl1pPr>
            </a:lstStyle>
            <a:p>
              <a:r>
                <a:t>Touch points for trust</a:t>
              </a:r>
            </a:p>
          </p:txBody>
        </p:sp>
      </p:grpSp>
      <p:grpSp>
        <p:nvGrpSpPr>
          <p:cNvPr id="17" name="Group 17">
            <a:extLst>
              <a:ext uri="{FF2B5EF4-FFF2-40B4-BE49-F238E27FC236}">
                <a16:creationId xmlns:a16="http://schemas.microsoft.com/office/drawing/2014/main" id="{906B76D2-8B79-DF4B-9183-4FD118704436}"/>
              </a:ext>
            </a:extLst>
          </p:cNvPr>
          <p:cNvGrpSpPr/>
          <p:nvPr/>
        </p:nvGrpSpPr>
        <p:grpSpPr>
          <a:xfrm>
            <a:off x="5714102" y="5483008"/>
            <a:ext cx="2896816" cy="524009"/>
            <a:chOff x="0" y="0"/>
            <a:chExt cx="2896814" cy="524008"/>
          </a:xfrm>
        </p:grpSpPr>
        <p:sp>
          <p:nvSpPr>
            <p:cNvPr id="18" name="TextBox 18">
              <a:extLst>
                <a:ext uri="{FF2B5EF4-FFF2-40B4-BE49-F238E27FC236}">
                  <a16:creationId xmlns:a16="http://schemas.microsoft.com/office/drawing/2014/main" id="{A03B7251-F6D1-0141-B7B7-33DECE0F4C7B}"/>
                </a:ext>
              </a:extLst>
            </p:cNvPr>
            <p:cNvSpPr txBox="1"/>
            <p:nvPr/>
          </p:nvSpPr>
          <p:spPr>
            <a:xfrm>
              <a:off x="0" y="203968"/>
              <a:ext cx="2896815" cy="320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800">
                  <a:solidFill>
                    <a:srgbClr val="299B9C"/>
                  </a:solidFill>
                  <a:latin typeface="Garamond"/>
                  <a:ea typeface="Garamond"/>
                  <a:cs typeface="Garamond"/>
                  <a:sym typeface="Garamond"/>
                </a:defRPr>
              </a:lvl1pPr>
            </a:lstStyle>
            <a:p>
              <a:r>
                <a:t>The information exchange happens between the Autonomous System and Human beings i.e. Pedestrians. </a:t>
              </a:r>
            </a:p>
          </p:txBody>
        </p:sp>
        <p:sp>
          <p:nvSpPr>
            <p:cNvPr id="19" name="TextBox 19">
              <a:extLst>
                <a:ext uri="{FF2B5EF4-FFF2-40B4-BE49-F238E27FC236}">
                  <a16:creationId xmlns:a16="http://schemas.microsoft.com/office/drawing/2014/main" id="{3C80DF8F-8359-904C-9F6A-DE74677FB60E}"/>
                </a:ext>
              </a:extLst>
            </p:cNvPr>
            <p:cNvSpPr txBox="1"/>
            <p:nvPr/>
          </p:nvSpPr>
          <p:spPr>
            <a:xfrm>
              <a:off x="0" y="0"/>
              <a:ext cx="2831111" cy="243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1000" b="1">
                  <a:solidFill>
                    <a:srgbClr val="299B9C"/>
                  </a:solidFill>
                  <a:latin typeface="Garamond"/>
                  <a:ea typeface="Garamond"/>
                  <a:cs typeface="Garamond"/>
                  <a:sym typeface="Garamond"/>
                </a:defRPr>
              </a:lvl1pPr>
            </a:lstStyle>
            <a:p>
              <a:r>
                <a:t>Information Exchange</a:t>
              </a:r>
            </a:p>
          </p:txBody>
        </p:sp>
      </p:grpSp>
      <p:pic>
        <p:nvPicPr>
          <p:cNvPr id="20" name="Picture 20" descr="Picture 20">
            <a:extLst>
              <a:ext uri="{FF2B5EF4-FFF2-40B4-BE49-F238E27FC236}">
                <a16:creationId xmlns:a16="http://schemas.microsoft.com/office/drawing/2014/main" id="{E6151E1C-1029-8D44-A048-E651AAFDD1C5}"/>
              </a:ext>
            </a:extLst>
          </p:cNvPr>
          <p:cNvPicPr>
            <a:picLocks noChangeAspect="1"/>
          </p:cNvPicPr>
          <p:nvPr/>
        </p:nvPicPr>
        <p:blipFill>
          <a:blip r:embed="rId2"/>
          <a:srcRect t="16667" b="16662"/>
          <a:stretch>
            <a:fillRect/>
          </a:stretch>
        </p:blipFill>
        <p:spPr>
          <a:xfrm>
            <a:off x="5712359" y="1648205"/>
            <a:ext cx="1494937" cy="1495029"/>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3" y="0"/>
                  <a:pt x="0" y="4833"/>
                  <a:pt x="0" y="10797"/>
                </a:cubicBezTo>
                <a:cubicBezTo>
                  <a:pt x="0" y="16761"/>
                  <a:pt x="4833" y="21600"/>
                  <a:pt x="10797" y="21600"/>
                </a:cubicBezTo>
                <a:cubicBezTo>
                  <a:pt x="16761" y="21600"/>
                  <a:pt x="21600" y="16761"/>
                  <a:pt x="21600" y="10797"/>
                </a:cubicBezTo>
                <a:cubicBezTo>
                  <a:pt x="21600" y="4833"/>
                  <a:pt x="16761" y="0"/>
                  <a:pt x="10797" y="0"/>
                </a:cubicBezTo>
                <a:close/>
              </a:path>
            </a:pathLst>
          </a:custGeom>
          <a:ln w="12700">
            <a:miter lim="400000"/>
          </a:ln>
        </p:spPr>
      </p:pic>
    </p:spTree>
    <p:extLst>
      <p:ext uri="{BB962C8B-B14F-4D97-AF65-F5344CB8AC3E}">
        <p14:creationId xmlns:p14="http://schemas.microsoft.com/office/powerpoint/2010/main" val="1185025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lide Number Placeholder 3"/>
          <p:cNvSpPr txBox="1">
            <a:spLocks noGrp="1"/>
          </p:cNvSpPr>
          <p:nvPr>
            <p:ph type="sldNum" sz="quarter" idx="2"/>
          </p:nvPr>
        </p:nvSpPr>
        <p:spPr>
          <a:xfrm>
            <a:off x="8966339" y="6414761"/>
            <a:ext cx="258625"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84</a:t>
            </a:fld>
            <a:endParaRPr/>
          </a:p>
        </p:txBody>
      </p:sp>
      <p:pic>
        <p:nvPicPr>
          <p:cNvPr id="243" name="Image Gallery" descr="Image Gallery"/>
          <p:cNvPicPr>
            <a:picLocks noChangeAspect="1"/>
          </p:cNvPicPr>
          <p:nvPr/>
        </p:nvPicPr>
        <p:blipFill>
          <a:blip r:embed="rId2"/>
          <a:srcRect/>
          <a:stretch>
            <a:fillRect/>
          </a:stretch>
        </p:blipFill>
        <p:spPr>
          <a:xfrm>
            <a:off x="348173" y="298863"/>
            <a:ext cx="4171492" cy="6260274"/>
          </a:xfrm>
          <a:prstGeom prst="rect">
            <a:avLst/>
          </a:prstGeom>
          <a:ln w="12700">
            <a:miter lim="400000"/>
          </a:ln>
        </p:spPr>
      </p:pic>
      <p:pic>
        <p:nvPicPr>
          <p:cNvPr id="244" name="Image Gallery" descr="Image Gallery"/>
          <p:cNvPicPr>
            <a:picLocks noChangeAspect="1"/>
          </p:cNvPicPr>
          <p:nvPr/>
        </p:nvPicPr>
        <p:blipFill>
          <a:blip r:embed="rId3"/>
          <a:srcRect/>
          <a:stretch>
            <a:fillRect/>
          </a:stretch>
        </p:blipFill>
        <p:spPr>
          <a:xfrm>
            <a:off x="5272306" y="291687"/>
            <a:ext cx="4201852" cy="6260273"/>
          </a:xfrm>
          <a:prstGeom prst="rect">
            <a:avLst/>
          </a:prstGeom>
          <a:ln w="12700">
            <a:miter lim="400000"/>
          </a:ln>
        </p:spPr>
      </p:pic>
    </p:spTree>
    <p:extLst>
      <p:ext uri="{BB962C8B-B14F-4D97-AF65-F5344CB8AC3E}">
        <p14:creationId xmlns:p14="http://schemas.microsoft.com/office/powerpoint/2010/main" val="1777705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lide Number Placeholder 3"/>
          <p:cNvSpPr txBox="1">
            <a:spLocks noGrp="1"/>
          </p:cNvSpPr>
          <p:nvPr>
            <p:ph type="sldNum" sz="quarter" idx="2"/>
          </p:nvPr>
        </p:nvSpPr>
        <p:spPr>
          <a:xfrm>
            <a:off x="8966339" y="6414761"/>
            <a:ext cx="258625"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85</a:t>
            </a:fld>
            <a:endParaRPr/>
          </a:p>
        </p:txBody>
      </p:sp>
      <p:pic>
        <p:nvPicPr>
          <p:cNvPr id="247" name="Image Gallery" descr="Image Gallery"/>
          <p:cNvPicPr>
            <a:picLocks noChangeAspect="1"/>
          </p:cNvPicPr>
          <p:nvPr/>
        </p:nvPicPr>
        <p:blipFill>
          <a:blip r:embed="rId2"/>
          <a:srcRect t="23514" b="23514"/>
          <a:stretch>
            <a:fillRect/>
          </a:stretch>
        </p:blipFill>
        <p:spPr>
          <a:xfrm>
            <a:off x="2005688" y="888999"/>
            <a:ext cx="5894624" cy="4685954"/>
          </a:xfrm>
          <a:prstGeom prst="rect">
            <a:avLst/>
          </a:prstGeom>
          <a:ln w="12700">
            <a:miter lim="400000"/>
          </a:ln>
        </p:spPr>
      </p:pic>
    </p:spTree>
    <p:extLst>
      <p:ext uri="{BB962C8B-B14F-4D97-AF65-F5344CB8AC3E}">
        <p14:creationId xmlns:p14="http://schemas.microsoft.com/office/powerpoint/2010/main" val="26915137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1"/>
          <p:cNvSpPr/>
          <p:nvPr/>
        </p:nvSpPr>
        <p:spPr>
          <a:xfrm>
            <a:off x="4317359" y="0"/>
            <a:ext cx="5588642" cy="6858000"/>
          </a:xfrm>
          <a:prstGeom prst="rect">
            <a:avLst/>
          </a:prstGeom>
          <a:solidFill>
            <a:srgbClr val="F6F8F9"/>
          </a:solidFill>
          <a:ln w="12700">
            <a:miter lim="400000"/>
          </a:ln>
        </p:spPr>
        <p:txBody>
          <a:bodyPr lIns="45719" rIns="45719" anchor="ctr"/>
          <a:lstStyle/>
          <a:p>
            <a:pPr algn="ctr">
              <a:defRPr>
                <a:solidFill>
                  <a:srgbClr val="FFFFFF"/>
                </a:solidFill>
              </a:defRPr>
            </a:pPr>
            <a:endParaRPr/>
          </a:p>
        </p:txBody>
      </p:sp>
      <p:sp>
        <p:nvSpPr>
          <p:cNvPr id="173" name="Slide Number Placeholder 7"/>
          <p:cNvSpPr txBox="1">
            <a:spLocks noGrp="1"/>
          </p:cNvSpPr>
          <p:nvPr>
            <p:ph type="sldNum" sz="quarter" idx="2"/>
          </p:nvPr>
        </p:nvSpPr>
        <p:spPr>
          <a:xfrm>
            <a:off x="8966339" y="6414761"/>
            <a:ext cx="258625"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86</a:t>
            </a:fld>
            <a:endParaRPr/>
          </a:p>
        </p:txBody>
      </p:sp>
      <p:sp>
        <p:nvSpPr>
          <p:cNvPr id="174" name="TextBox 5"/>
          <p:cNvSpPr txBox="1"/>
          <p:nvPr/>
        </p:nvSpPr>
        <p:spPr>
          <a:xfrm>
            <a:off x="1295082" y="729498"/>
            <a:ext cx="5250003" cy="280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b="1">
                <a:solidFill>
                  <a:srgbClr val="262626"/>
                </a:solidFill>
              </a:defRPr>
            </a:lvl1pPr>
          </a:lstStyle>
          <a:p>
            <a:r>
              <a:t>6.6 Concepts</a:t>
            </a:r>
          </a:p>
        </p:txBody>
      </p:sp>
      <p:sp>
        <p:nvSpPr>
          <p:cNvPr id="175" name="Rectangle 9"/>
          <p:cNvSpPr/>
          <p:nvPr/>
        </p:nvSpPr>
        <p:spPr>
          <a:xfrm>
            <a:off x="-22302" y="799895"/>
            <a:ext cx="1025912" cy="159970"/>
          </a:xfrm>
          <a:prstGeom prst="rect">
            <a:avLst/>
          </a:prstGeom>
          <a:solidFill>
            <a:srgbClr val="299B9C"/>
          </a:solidFill>
          <a:ln w="12700">
            <a:miter lim="400000"/>
          </a:ln>
        </p:spPr>
        <p:txBody>
          <a:bodyPr lIns="45719" rIns="45719" anchor="ctr"/>
          <a:lstStyle/>
          <a:p>
            <a:pPr algn="ctr">
              <a:defRPr>
                <a:solidFill>
                  <a:srgbClr val="FFFFFF"/>
                </a:solidFill>
              </a:defRPr>
            </a:pPr>
            <a:endParaRPr/>
          </a:p>
        </p:txBody>
      </p:sp>
      <p:sp>
        <p:nvSpPr>
          <p:cNvPr id="176" name="TextBox 13"/>
          <p:cNvSpPr txBox="1"/>
          <p:nvPr/>
        </p:nvSpPr>
        <p:spPr>
          <a:xfrm>
            <a:off x="1295082" y="1385564"/>
            <a:ext cx="2733488" cy="2385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a:solidFill>
                  <a:srgbClr val="299B9C"/>
                </a:solidFill>
              </a:defRPr>
            </a:pPr>
            <a:r>
              <a:rPr sz="3600" dirty="0"/>
              <a:t>Select your Ride Buddy!</a:t>
            </a:r>
          </a:p>
          <a:p>
            <a:pPr algn="just">
              <a:defRPr sz="1100">
                <a:solidFill>
                  <a:srgbClr val="262626"/>
                </a:solidFill>
              </a:defRPr>
            </a:pPr>
            <a:br>
              <a:rPr dirty="0"/>
            </a:br>
            <a:endParaRPr dirty="0"/>
          </a:p>
          <a:p>
            <a:pPr algn="just">
              <a:defRPr sz="1100">
                <a:solidFill>
                  <a:srgbClr val="299B9C"/>
                </a:solidFill>
              </a:defRPr>
            </a:pPr>
            <a:r>
              <a:rPr dirty="0"/>
              <a:t>From Infotainment systems to Passenger Engagement Systems</a:t>
            </a:r>
          </a:p>
          <a:p>
            <a:pPr algn="just">
              <a:defRPr sz="1100">
                <a:solidFill>
                  <a:srgbClr val="299B9C"/>
                </a:solidFill>
              </a:defRPr>
            </a:pPr>
            <a:endParaRPr dirty="0"/>
          </a:p>
          <a:p>
            <a:pPr>
              <a:defRPr sz="1100">
                <a:solidFill>
                  <a:srgbClr val="262626"/>
                </a:solidFill>
              </a:defRPr>
            </a:pPr>
            <a:br>
              <a:rPr dirty="0"/>
            </a:br>
            <a:endParaRPr dirty="0"/>
          </a:p>
        </p:txBody>
      </p:sp>
      <p:grpSp>
        <p:nvGrpSpPr>
          <p:cNvPr id="180" name="Group 3"/>
          <p:cNvGrpSpPr/>
          <p:nvPr/>
        </p:nvGrpSpPr>
        <p:grpSpPr>
          <a:xfrm>
            <a:off x="1351001" y="3664425"/>
            <a:ext cx="2621650" cy="297234"/>
            <a:chOff x="0" y="0"/>
            <a:chExt cx="2621648" cy="297232"/>
          </a:xfrm>
        </p:grpSpPr>
        <p:sp>
          <p:nvSpPr>
            <p:cNvPr id="178" name="Rounded Rectangle 1"/>
            <p:cNvSpPr/>
            <p:nvPr/>
          </p:nvSpPr>
          <p:spPr>
            <a:xfrm>
              <a:off x="-1" y="0"/>
              <a:ext cx="2621650" cy="297233"/>
            </a:xfrm>
            <a:prstGeom prst="roundRect">
              <a:avLst>
                <a:gd name="adj" fmla="val 50000"/>
              </a:avLst>
            </a:prstGeom>
            <a:solidFill>
              <a:srgbClr val="299B9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9" name="Rectangle 2"/>
            <p:cNvSpPr txBox="1"/>
            <p:nvPr/>
          </p:nvSpPr>
          <p:spPr>
            <a:xfrm>
              <a:off x="45719" y="20881"/>
              <a:ext cx="2530210" cy="225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100">
                  <a:solidFill>
                    <a:srgbClr val="FFFFFF"/>
                  </a:solidFill>
                </a:defRPr>
              </a:lvl1pPr>
            </a:lstStyle>
            <a:p>
              <a:r>
                <a:t>Car to Passenger</a:t>
              </a:r>
            </a:p>
          </p:txBody>
        </p:sp>
      </p:grpSp>
      <p:grpSp>
        <p:nvGrpSpPr>
          <p:cNvPr id="11" name="Group 10">
            <a:extLst>
              <a:ext uri="{FF2B5EF4-FFF2-40B4-BE49-F238E27FC236}">
                <a16:creationId xmlns:a16="http://schemas.microsoft.com/office/drawing/2014/main" id="{07027639-9887-6548-9836-7394E93EEECA}"/>
              </a:ext>
            </a:extLst>
          </p:cNvPr>
          <p:cNvGrpSpPr/>
          <p:nvPr/>
        </p:nvGrpSpPr>
        <p:grpSpPr>
          <a:xfrm>
            <a:off x="5441384" y="795256"/>
            <a:ext cx="2896815" cy="409709"/>
            <a:chOff x="0" y="0"/>
            <a:chExt cx="2896814" cy="409708"/>
          </a:xfrm>
        </p:grpSpPr>
        <p:sp>
          <p:nvSpPr>
            <p:cNvPr id="12" name="TextBox 11">
              <a:extLst>
                <a:ext uri="{FF2B5EF4-FFF2-40B4-BE49-F238E27FC236}">
                  <a16:creationId xmlns:a16="http://schemas.microsoft.com/office/drawing/2014/main" id="{39B399EC-C146-7F48-93DF-4ABFAE7D44A9}"/>
                </a:ext>
              </a:extLst>
            </p:cNvPr>
            <p:cNvSpPr txBox="1"/>
            <p:nvPr/>
          </p:nvSpPr>
          <p:spPr>
            <a:xfrm>
              <a:off x="0" y="203968"/>
              <a:ext cx="2896815" cy="205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800">
                  <a:solidFill>
                    <a:srgbClr val="299B9C"/>
                  </a:solidFill>
                  <a:latin typeface="Garamond"/>
                  <a:ea typeface="Garamond"/>
                  <a:cs typeface="Garamond"/>
                  <a:sym typeface="Garamond"/>
                </a:defRPr>
              </a:lvl1pPr>
            </a:lstStyle>
            <a:p>
              <a:r>
                <a:t>The Passenger</a:t>
              </a:r>
            </a:p>
          </p:txBody>
        </p:sp>
        <p:sp>
          <p:nvSpPr>
            <p:cNvPr id="13" name="TextBox 12">
              <a:extLst>
                <a:ext uri="{FF2B5EF4-FFF2-40B4-BE49-F238E27FC236}">
                  <a16:creationId xmlns:a16="http://schemas.microsoft.com/office/drawing/2014/main" id="{0E68162C-4B13-4244-BCFB-90D0C12AAD91}"/>
                </a:ext>
              </a:extLst>
            </p:cNvPr>
            <p:cNvSpPr txBox="1"/>
            <p:nvPr/>
          </p:nvSpPr>
          <p:spPr>
            <a:xfrm>
              <a:off x="0" y="0"/>
              <a:ext cx="2831111" cy="243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1000" b="1">
                  <a:solidFill>
                    <a:srgbClr val="299B9C"/>
                  </a:solidFill>
                  <a:latin typeface="Garamond"/>
                  <a:ea typeface="Garamond"/>
                  <a:cs typeface="Garamond"/>
                  <a:sym typeface="Garamond"/>
                </a:defRPr>
              </a:lvl1pPr>
            </a:lstStyle>
            <a:p>
              <a:r>
                <a:t>Humans in the loop</a:t>
              </a:r>
            </a:p>
          </p:txBody>
        </p:sp>
      </p:grpSp>
      <p:grpSp>
        <p:nvGrpSpPr>
          <p:cNvPr id="14" name="Group 13">
            <a:extLst>
              <a:ext uri="{FF2B5EF4-FFF2-40B4-BE49-F238E27FC236}">
                <a16:creationId xmlns:a16="http://schemas.microsoft.com/office/drawing/2014/main" id="{D956DF7A-F92E-484A-845E-6BF083543B05}"/>
              </a:ext>
            </a:extLst>
          </p:cNvPr>
          <p:cNvGrpSpPr/>
          <p:nvPr/>
        </p:nvGrpSpPr>
        <p:grpSpPr>
          <a:xfrm>
            <a:off x="5441384" y="4126094"/>
            <a:ext cx="2896815" cy="866909"/>
            <a:chOff x="0" y="0"/>
            <a:chExt cx="2896814" cy="866908"/>
          </a:xfrm>
        </p:grpSpPr>
        <p:sp>
          <p:nvSpPr>
            <p:cNvPr id="15" name="TextBox 14">
              <a:extLst>
                <a:ext uri="{FF2B5EF4-FFF2-40B4-BE49-F238E27FC236}">
                  <a16:creationId xmlns:a16="http://schemas.microsoft.com/office/drawing/2014/main" id="{5E16EC80-38B8-A546-9D24-A97319720FF4}"/>
                </a:ext>
              </a:extLst>
            </p:cNvPr>
            <p:cNvSpPr txBox="1"/>
            <p:nvPr/>
          </p:nvSpPr>
          <p:spPr>
            <a:xfrm>
              <a:off x="0" y="203968"/>
              <a:ext cx="2896815" cy="66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just">
                <a:defRPr sz="800">
                  <a:solidFill>
                    <a:srgbClr val="299B9C"/>
                  </a:solidFill>
                  <a:latin typeface="Garamond"/>
                  <a:ea typeface="Garamond"/>
                  <a:cs typeface="Garamond"/>
                  <a:sym typeface="Garamond"/>
                </a:defRPr>
              </a:pPr>
              <a:r>
                <a:t>Sense of losing control</a:t>
              </a:r>
            </a:p>
            <a:p>
              <a:pPr algn="just">
                <a:defRPr sz="800">
                  <a:solidFill>
                    <a:srgbClr val="299B9C"/>
                  </a:solidFill>
                  <a:latin typeface="Garamond"/>
                  <a:ea typeface="Garamond"/>
                  <a:cs typeface="Garamond"/>
                  <a:sym typeface="Garamond"/>
                </a:defRPr>
              </a:pPr>
              <a:r>
                <a:t>Hindered awareness </a:t>
              </a:r>
            </a:p>
            <a:p>
              <a:pPr algn="just">
                <a:defRPr sz="800">
                  <a:solidFill>
                    <a:srgbClr val="299B9C"/>
                  </a:solidFill>
                  <a:latin typeface="Garamond"/>
                  <a:ea typeface="Garamond"/>
                  <a:cs typeface="Garamond"/>
                  <a:sym typeface="Garamond"/>
                </a:defRPr>
              </a:pPr>
              <a:r>
                <a:t>Unfamiliarity and eeriness</a:t>
              </a:r>
            </a:p>
            <a:p>
              <a:pPr algn="just">
                <a:defRPr sz="800">
                  <a:solidFill>
                    <a:srgbClr val="299B9C"/>
                  </a:solidFill>
                  <a:latin typeface="Garamond"/>
                  <a:ea typeface="Garamond"/>
                  <a:cs typeface="Garamond"/>
                  <a:sym typeface="Garamond"/>
                </a:defRPr>
              </a:pPr>
              <a:r>
                <a:t>Disconnected</a:t>
              </a:r>
            </a:p>
          </p:txBody>
        </p:sp>
        <p:sp>
          <p:nvSpPr>
            <p:cNvPr id="16" name="TextBox 21">
              <a:extLst>
                <a:ext uri="{FF2B5EF4-FFF2-40B4-BE49-F238E27FC236}">
                  <a16:creationId xmlns:a16="http://schemas.microsoft.com/office/drawing/2014/main" id="{77E51A37-98B4-BB40-8524-86EEADD0A215}"/>
                </a:ext>
              </a:extLst>
            </p:cNvPr>
            <p:cNvSpPr txBox="1"/>
            <p:nvPr/>
          </p:nvSpPr>
          <p:spPr>
            <a:xfrm>
              <a:off x="0" y="0"/>
              <a:ext cx="2831111" cy="243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1000" b="1">
                  <a:solidFill>
                    <a:srgbClr val="299B9C"/>
                  </a:solidFill>
                  <a:latin typeface="Garamond"/>
                  <a:ea typeface="Garamond"/>
                  <a:cs typeface="Garamond"/>
                  <a:sym typeface="Garamond"/>
                </a:defRPr>
              </a:lvl1pPr>
            </a:lstStyle>
            <a:p>
              <a:r>
                <a:t>Touch points for trust</a:t>
              </a:r>
            </a:p>
          </p:txBody>
        </p:sp>
      </p:grpSp>
      <p:grpSp>
        <p:nvGrpSpPr>
          <p:cNvPr id="17" name="Group 23">
            <a:extLst>
              <a:ext uri="{FF2B5EF4-FFF2-40B4-BE49-F238E27FC236}">
                <a16:creationId xmlns:a16="http://schemas.microsoft.com/office/drawing/2014/main" id="{3AB1B9C0-A099-C044-9C23-69D8FE1E4551}"/>
              </a:ext>
            </a:extLst>
          </p:cNvPr>
          <p:cNvGrpSpPr/>
          <p:nvPr/>
        </p:nvGrpSpPr>
        <p:grpSpPr>
          <a:xfrm>
            <a:off x="5457426" y="5142668"/>
            <a:ext cx="2896817" cy="542520"/>
            <a:chOff x="0" y="0"/>
            <a:chExt cx="2896815" cy="542519"/>
          </a:xfrm>
        </p:grpSpPr>
        <p:sp>
          <p:nvSpPr>
            <p:cNvPr id="18" name="TextBox 24">
              <a:extLst>
                <a:ext uri="{FF2B5EF4-FFF2-40B4-BE49-F238E27FC236}">
                  <a16:creationId xmlns:a16="http://schemas.microsoft.com/office/drawing/2014/main" id="{0D2FAA28-DA69-5249-BD65-3D9783EF43FA}"/>
                </a:ext>
              </a:extLst>
            </p:cNvPr>
            <p:cNvSpPr txBox="1"/>
            <p:nvPr/>
          </p:nvSpPr>
          <p:spPr>
            <a:xfrm>
              <a:off x="0" y="203968"/>
              <a:ext cx="2896815" cy="338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800">
                  <a:solidFill>
                    <a:srgbClr val="299B9C"/>
                  </a:solidFill>
                  <a:latin typeface="Garamond"/>
                  <a:ea typeface="Garamond"/>
                  <a:cs typeface="Garamond"/>
                  <a:sym typeface="Garamond"/>
                </a:defRPr>
              </a:lvl1pPr>
            </a:lstStyle>
            <a:p>
              <a:r>
                <a:rPr dirty="0"/>
                <a:t>Information </a:t>
              </a:r>
              <a:r>
                <a:rPr lang="en-US" dirty="0"/>
                <a:t>exchange happens inside car’s private space with the passenger</a:t>
              </a:r>
              <a:endParaRPr dirty="0"/>
            </a:p>
          </p:txBody>
        </p:sp>
        <p:sp>
          <p:nvSpPr>
            <p:cNvPr id="19" name="TextBox 25">
              <a:extLst>
                <a:ext uri="{FF2B5EF4-FFF2-40B4-BE49-F238E27FC236}">
                  <a16:creationId xmlns:a16="http://schemas.microsoft.com/office/drawing/2014/main" id="{1F3690E4-FCD4-8643-8155-664FFD6D762E}"/>
                </a:ext>
              </a:extLst>
            </p:cNvPr>
            <p:cNvSpPr txBox="1"/>
            <p:nvPr/>
          </p:nvSpPr>
          <p:spPr>
            <a:xfrm>
              <a:off x="0" y="0"/>
              <a:ext cx="2831111" cy="243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1000" b="1">
                  <a:solidFill>
                    <a:srgbClr val="299B9C"/>
                  </a:solidFill>
                  <a:latin typeface="Garamond"/>
                  <a:ea typeface="Garamond"/>
                  <a:cs typeface="Garamond"/>
                  <a:sym typeface="Garamond"/>
                </a:defRPr>
              </a:lvl1pPr>
            </a:lstStyle>
            <a:p>
              <a:r>
                <a:t>Information Exchange</a:t>
              </a:r>
            </a:p>
          </p:txBody>
        </p:sp>
      </p:grpSp>
      <p:pic>
        <p:nvPicPr>
          <p:cNvPr id="20" name="Picture 16" descr="Picture 16">
            <a:extLst>
              <a:ext uri="{FF2B5EF4-FFF2-40B4-BE49-F238E27FC236}">
                <a16:creationId xmlns:a16="http://schemas.microsoft.com/office/drawing/2014/main" id="{47DBBEF8-A46B-0349-9E72-700E59733E21}"/>
              </a:ext>
            </a:extLst>
          </p:cNvPr>
          <p:cNvPicPr>
            <a:picLocks noChangeAspect="1"/>
          </p:cNvPicPr>
          <p:nvPr/>
        </p:nvPicPr>
        <p:blipFill>
          <a:blip r:embed="rId2"/>
          <a:srcRect l="13804" t="394" r="33523"/>
          <a:stretch>
            <a:fillRect/>
          </a:stretch>
        </p:blipFill>
        <p:spPr>
          <a:xfrm>
            <a:off x="5453742" y="1302554"/>
            <a:ext cx="1510507" cy="15043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55"/>
                  <a:pt x="0" y="10843"/>
                </a:cubicBezTo>
                <a:cubicBezTo>
                  <a:pt x="0" y="16391"/>
                  <a:pt x="4152" y="20958"/>
                  <a:pt x="9506" y="21600"/>
                </a:cubicBezTo>
                <a:lnTo>
                  <a:pt x="12088" y="21600"/>
                </a:lnTo>
                <a:cubicBezTo>
                  <a:pt x="17442" y="20958"/>
                  <a:pt x="21600" y="16391"/>
                  <a:pt x="21600" y="10843"/>
                </a:cubicBezTo>
                <a:cubicBezTo>
                  <a:pt x="21600" y="4855"/>
                  <a:pt x="16764" y="0"/>
                  <a:pt x="10800" y="0"/>
                </a:cubicBezTo>
                <a:close/>
              </a:path>
            </a:pathLst>
          </a:custGeom>
          <a:ln w="12700">
            <a:miter lim="400000"/>
          </a:ln>
        </p:spPr>
      </p:pic>
      <p:sp>
        <p:nvSpPr>
          <p:cNvPr id="21" name="TextBox 17">
            <a:extLst>
              <a:ext uri="{FF2B5EF4-FFF2-40B4-BE49-F238E27FC236}">
                <a16:creationId xmlns:a16="http://schemas.microsoft.com/office/drawing/2014/main" id="{33E31D8A-F13C-B24B-9DE5-493700485AD5}"/>
              </a:ext>
            </a:extLst>
          </p:cNvPr>
          <p:cNvSpPr txBox="1"/>
          <p:nvPr/>
        </p:nvSpPr>
        <p:spPr>
          <a:xfrm>
            <a:off x="7148212" y="1261291"/>
            <a:ext cx="1936477"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a:defRPr sz="800">
                <a:solidFill>
                  <a:srgbClr val="299B9C"/>
                </a:solidFill>
                <a:latin typeface="Garamond"/>
                <a:ea typeface="Garamond"/>
                <a:cs typeface="Garamond"/>
                <a:sym typeface="Garamond"/>
              </a:defRPr>
            </a:lvl1pPr>
          </a:lstStyle>
          <a:p>
            <a:r>
              <a:t>The Ride Buddy acts as a communication interface with the car and is a co-rider, keeping the passenger engaged during the entire trip. It helps the passenger build trust with the car by feeling less lonely, and aids his sense of awareness and control by providing transparency in information as and when required.</a:t>
            </a:r>
          </a:p>
        </p:txBody>
      </p:sp>
    </p:spTree>
    <p:extLst>
      <p:ext uri="{BB962C8B-B14F-4D97-AF65-F5344CB8AC3E}">
        <p14:creationId xmlns:p14="http://schemas.microsoft.com/office/powerpoint/2010/main" val="32030740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lide Number Placeholder 3"/>
          <p:cNvSpPr txBox="1">
            <a:spLocks noGrp="1"/>
          </p:cNvSpPr>
          <p:nvPr>
            <p:ph type="sldNum" sz="quarter" idx="2"/>
          </p:nvPr>
        </p:nvSpPr>
        <p:spPr>
          <a:xfrm>
            <a:off x="8966339" y="6414761"/>
            <a:ext cx="258625"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87</a:t>
            </a:fld>
            <a:endParaRPr/>
          </a:p>
        </p:txBody>
      </p:sp>
      <p:pic>
        <p:nvPicPr>
          <p:cNvPr id="124" name="Image Gallery" descr="Image Gallery"/>
          <p:cNvPicPr>
            <a:picLocks noChangeAspect="1"/>
          </p:cNvPicPr>
          <p:nvPr/>
        </p:nvPicPr>
        <p:blipFill>
          <a:blip r:embed="rId2"/>
          <a:stretch>
            <a:fillRect/>
          </a:stretch>
        </p:blipFill>
        <p:spPr>
          <a:xfrm>
            <a:off x="543062" y="513867"/>
            <a:ext cx="4271114" cy="5500066"/>
          </a:xfrm>
          <a:prstGeom prst="rect">
            <a:avLst/>
          </a:prstGeom>
          <a:ln w="12700">
            <a:miter lim="400000"/>
          </a:ln>
        </p:spPr>
      </p:pic>
      <p:pic>
        <p:nvPicPr>
          <p:cNvPr id="125" name="Image Gallery" descr="Image Gallery"/>
          <p:cNvPicPr>
            <a:picLocks noChangeAspect="1"/>
          </p:cNvPicPr>
          <p:nvPr/>
        </p:nvPicPr>
        <p:blipFill>
          <a:blip r:embed="rId3"/>
          <a:srcRect/>
          <a:stretch>
            <a:fillRect/>
          </a:stretch>
        </p:blipFill>
        <p:spPr>
          <a:xfrm>
            <a:off x="5714581" y="717053"/>
            <a:ext cx="3578269" cy="2934181"/>
          </a:xfrm>
          <a:prstGeom prst="rect">
            <a:avLst/>
          </a:prstGeom>
          <a:ln w="12700">
            <a:miter lim="400000"/>
          </a:ln>
        </p:spPr>
      </p:pic>
      <p:sp>
        <p:nvSpPr>
          <p:cNvPr id="126" name="TextBox 13"/>
          <p:cNvSpPr txBox="1"/>
          <p:nvPr/>
        </p:nvSpPr>
        <p:spPr>
          <a:xfrm>
            <a:off x="5614109" y="4050496"/>
            <a:ext cx="3779213" cy="2156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a:solidFill>
                  <a:srgbClr val="299B9C"/>
                </a:solidFill>
              </a:defRPr>
            </a:pPr>
            <a:r>
              <a:t>Customise your profile and experience a human touch</a:t>
            </a:r>
          </a:p>
          <a:p>
            <a:pPr algn="just">
              <a:defRPr sz="1100">
                <a:solidFill>
                  <a:srgbClr val="262626"/>
                </a:solidFill>
              </a:defRPr>
            </a:pPr>
            <a:br/>
            <a:endParaRPr/>
          </a:p>
          <a:p>
            <a:pPr algn="just">
              <a:defRPr sz="1100">
                <a:solidFill>
                  <a:srgbClr val="262626"/>
                </a:solidFill>
              </a:defRPr>
            </a:pPr>
            <a:r>
              <a:t>The users can sync their phone with the car info system and can keep themselves updated with their customised profile or their location and journey.</a:t>
            </a:r>
          </a:p>
          <a:p>
            <a:pPr algn="just">
              <a:defRPr sz="1100">
                <a:solidFill>
                  <a:srgbClr val="262626"/>
                </a:solidFill>
              </a:defRPr>
            </a:pPr>
            <a:endParaRPr/>
          </a:p>
          <a:p>
            <a:pPr algn="just">
              <a:defRPr sz="1100">
                <a:solidFill>
                  <a:srgbClr val="262626"/>
                </a:solidFill>
              </a:defRPr>
            </a:pPr>
            <a:r>
              <a:t>They can also use the feature to sync their experience and add a personal touch to their journeys.</a:t>
            </a:r>
          </a:p>
        </p:txBody>
      </p:sp>
    </p:spTree>
    <p:extLst>
      <p:ext uri="{BB962C8B-B14F-4D97-AF65-F5344CB8AC3E}">
        <p14:creationId xmlns:p14="http://schemas.microsoft.com/office/powerpoint/2010/main" val="2654944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lide Number Placeholder 3"/>
          <p:cNvSpPr txBox="1">
            <a:spLocks noGrp="1"/>
          </p:cNvSpPr>
          <p:nvPr>
            <p:ph type="sldNum" sz="quarter" idx="2"/>
          </p:nvPr>
        </p:nvSpPr>
        <p:spPr>
          <a:xfrm>
            <a:off x="8966339" y="6414761"/>
            <a:ext cx="258625"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88</a:t>
            </a:fld>
            <a:endParaRPr/>
          </a:p>
        </p:txBody>
      </p:sp>
      <p:pic>
        <p:nvPicPr>
          <p:cNvPr id="129" name="Image Gallery" descr="Image Gallery"/>
          <p:cNvPicPr>
            <a:picLocks noChangeAspect="1"/>
          </p:cNvPicPr>
          <p:nvPr/>
        </p:nvPicPr>
        <p:blipFill>
          <a:blip r:embed="rId2"/>
          <a:srcRect/>
          <a:stretch>
            <a:fillRect/>
          </a:stretch>
        </p:blipFill>
        <p:spPr>
          <a:xfrm>
            <a:off x="1759717" y="420347"/>
            <a:ext cx="6507874" cy="3733601"/>
          </a:xfrm>
          <a:prstGeom prst="rect">
            <a:avLst/>
          </a:prstGeom>
          <a:ln w="12700">
            <a:miter lim="400000"/>
          </a:ln>
        </p:spPr>
      </p:pic>
      <p:sp>
        <p:nvSpPr>
          <p:cNvPr id="130" name="TextBox 13"/>
          <p:cNvSpPr txBox="1"/>
          <p:nvPr/>
        </p:nvSpPr>
        <p:spPr>
          <a:xfrm>
            <a:off x="965909" y="4710896"/>
            <a:ext cx="8095490" cy="1190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a:solidFill>
                  <a:srgbClr val="299B9C"/>
                </a:solidFill>
              </a:defRPr>
            </a:pPr>
            <a:r>
              <a:t>Get answers for all your doubts and confusions</a:t>
            </a:r>
          </a:p>
          <a:p>
            <a:pPr algn="just">
              <a:defRPr sz="1100">
                <a:solidFill>
                  <a:srgbClr val="262626"/>
                </a:solidFill>
              </a:defRPr>
            </a:pPr>
            <a:br/>
            <a:endParaRPr/>
          </a:p>
          <a:p>
            <a:pPr algn="just">
              <a:defRPr sz="1100">
                <a:solidFill>
                  <a:srgbClr val="262626"/>
                </a:solidFill>
              </a:defRPr>
            </a:pPr>
            <a:r>
              <a:t>The smart system will help users to understand/identity and issues faced on the street which may include traffic, road block or damage on the road. This system helps users to stay informed on top of things and to be able to take decisions easily and safely.</a:t>
            </a:r>
          </a:p>
        </p:txBody>
      </p:sp>
    </p:spTree>
    <p:extLst>
      <p:ext uri="{BB962C8B-B14F-4D97-AF65-F5344CB8AC3E}">
        <p14:creationId xmlns:p14="http://schemas.microsoft.com/office/powerpoint/2010/main" val="10045043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1"/>
          <p:cNvSpPr/>
          <p:nvPr/>
        </p:nvSpPr>
        <p:spPr>
          <a:xfrm>
            <a:off x="4317359" y="0"/>
            <a:ext cx="5588642" cy="6858000"/>
          </a:xfrm>
          <a:prstGeom prst="rect">
            <a:avLst/>
          </a:prstGeom>
          <a:solidFill>
            <a:srgbClr val="F6F8F9"/>
          </a:solidFill>
          <a:ln w="12700">
            <a:miter lim="400000"/>
          </a:ln>
        </p:spPr>
        <p:txBody>
          <a:bodyPr lIns="45719" rIns="45719" anchor="ctr"/>
          <a:lstStyle/>
          <a:p>
            <a:pPr algn="ctr">
              <a:defRPr>
                <a:solidFill>
                  <a:srgbClr val="FFFFFF"/>
                </a:solidFill>
              </a:defRPr>
            </a:pPr>
            <a:endParaRPr/>
          </a:p>
        </p:txBody>
      </p:sp>
      <p:sp>
        <p:nvSpPr>
          <p:cNvPr id="173" name="Slide Number Placeholder 7"/>
          <p:cNvSpPr txBox="1">
            <a:spLocks noGrp="1"/>
          </p:cNvSpPr>
          <p:nvPr>
            <p:ph type="sldNum" sz="quarter" idx="2"/>
          </p:nvPr>
        </p:nvSpPr>
        <p:spPr>
          <a:xfrm>
            <a:off x="8966339" y="6414761"/>
            <a:ext cx="258625"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89</a:t>
            </a:fld>
            <a:endParaRPr/>
          </a:p>
        </p:txBody>
      </p:sp>
      <p:sp>
        <p:nvSpPr>
          <p:cNvPr id="174" name="TextBox 5"/>
          <p:cNvSpPr txBox="1"/>
          <p:nvPr/>
        </p:nvSpPr>
        <p:spPr>
          <a:xfrm>
            <a:off x="1295082" y="729498"/>
            <a:ext cx="5250003" cy="280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b="1">
                <a:solidFill>
                  <a:srgbClr val="262626"/>
                </a:solidFill>
              </a:defRPr>
            </a:lvl1pPr>
          </a:lstStyle>
          <a:p>
            <a:r>
              <a:t>6.6 Concepts</a:t>
            </a:r>
          </a:p>
        </p:txBody>
      </p:sp>
      <p:sp>
        <p:nvSpPr>
          <p:cNvPr id="175" name="Rectangle 9"/>
          <p:cNvSpPr/>
          <p:nvPr/>
        </p:nvSpPr>
        <p:spPr>
          <a:xfrm>
            <a:off x="-22302" y="799895"/>
            <a:ext cx="1025912" cy="159970"/>
          </a:xfrm>
          <a:prstGeom prst="rect">
            <a:avLst/>
          </a:prstGeom>
          <a:solidFill>
            <a:srgbClr val="299B9C"/>
          </a:solidFill>
          <a:ln w="12700">
            <a:miter lim="400000"/>
          </a:ln>
        </p:spPr>
        <p:txBody>
          <a:bodyPr lIns="45719" rIns="45719" anchor="ctr"/>
          <a:lstStyle/>
          <a:p>
            <a:pPr algn="ctr">
              <a:defRPr>
                <a:solidFill>
                  <a:srgbClr val="FFFFFF"/>
                </a:solidFill>
              </a:defRPr>
            </a:pPr>
            <a:endParaRPr/>
          </a:p>
        </p:txBody>
      </p:sp>
      <p:sp>
        <p:nvSpPr>
          <p:cNvPr id="176" name="TextBox 13"/>
          <p:cNvSpPr txBox="1"/>
          <p:nvPr/>
        </p:nvSpPr>
        <p:spPr>
          <a:xfrm>
            <a:off x="1295082" y="1385564"/>
            <a:ext cx="2733488" cy="366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a:solidFill>
                  <a:srgbClr val="299B9C"/>
                </a:solidFill>
              </a:defRPr>
            </a:pPr>
            <a:r>
              <a:rPr lang="en-US" sz="3600" dirty="0"/>
              <a:t>Personalize to express and add character</a:t>
            </a:r>
            <a:endParaRPr sz="3600" dirty="0"/>
          </a:p>
          <a:p>
            <a:pPr algn="just">
              <a:defRPr sz="1100">
                <a:solidFill>
                  <a:srgbClr val="262626"/>
                </a:solidFill>
              </a:defRPr>
            </a:pPr>
            <a:br>
              <a:rPr dirty="0"/>
            </a:br>
            <a:endParaRPr dirty="0"/>
          </a:p>
          <a:p>
            <a:pPr algn="just">
              <a:defRPr sz="1100">
                <a:solidFill>
                  <a:srgbClr val="299B9C"/>
                </a:solidFill>
              </a:defRPr>
            </a:pPr>
            <a:r>
              <a:rPr lang="en-US" dirty="0"/>
              <a:t>Technology that has a character invokes emotions and adds to trust as humans view technology from a social lens.</a:t>
            </a:r>
            <a:endParaRPr dirty="0"/>
          </a:p>
          <a:p>
            <a:pPr algn="just">
              <a:defRPr sz="1100">
                <a:solidFill>
                  <a:srgbClr val="299B9C"/>
                </a:solidFill>
              </a:defRPr>
            </a:pPr>
            <a:endParaRPr dirty="0"/>
          </a:p>
          <a:p>
            <a:pPr>
              <a:defRPr sz="1100">
                <a:solidFill>
                  <a:srgbClr val="262626"/>
                </a:solidFill>
              </a:defRPr>
            </a:pPr>
            <a:br>
              <a:rPr dirty="0"/>
            </a:br>
            <a:endParaRPr dirty="0"/>
          </a:p>
        </p:txBody>
      </p:sp>
      <p:grpSp>
        <p:nvGrpSpPr>
          <p:cNvPr id="180" name="Group 3"/>
          <p:cNvGrpSpPr/>
          <p:nvPr/>
        </p:nvGrpSpPr>
        <p:grpSpPr>
          <a:xfrm>
            <a:off x="1351000" y="4782029"/>
            <a:ext cx="2621652" cy="297235"/>
            <a:chOff x="-1" y="0"/>
            <a:chExt cx="2621650" cy="297233"/>
          </a:xfrm>
        </p:grpSpPr>
        <p:sp>
          <p:nvSpPr>
            <p:cNvPr id="178" name="Rounded Rectangle 1"/>
            <p:cNvSpPr/>
            <p:nvPr/>
          </p:nvSpPr>
          <p:spPr>
            <a:xfrm>
              <a:off x="-1" y="0"/>
              <a:ext cx="2621650" cy="297233"/>
            </a:xfrm>
            <a:prstGeom prst="roundRect">
              <a:avLst>
                <a:gd name="adj" fmla="val 50000"/>
              </a:avLst>
            </a:prstGeom>
            <a:solidFill>
              <a:srgbClr val="299B9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9" name="Rectangle 2"/>
            <p:cNvSpPr txBox="1"/>
            <p:nvPr/>
          </p:nvSpPr>
          <p:spPr>
            <a:xfrm>
              <a:off x="45719" y="20881"/>
              <a:ext cx="2530210" cy="2616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100">
                  <a:solidFill>
                    <a:srgbClr val="FFFFFF"/>
                  </a:solidFill>
                </a:defRPr>
              </a:lvl1pPr>
            </a:lstStyle>
            <a:p>
              <a:r>
                <a:rPr dirty="0"/>
                <a:t>Car to </a:t>
              </a:r>
              <a:r>
                <a:rPr lang="en-US" dirty="0"/>
                <a:t>Environment</a:t>
              </a:r>
              <a:endParaRPr dirty="0"/>
            </a:p>
          </p:txBody>
        </p:sp>
      </p:grpSp>
      <p:grpSp>
        <p:nvGrpSpPr>
          <p:cNvPr id="22" name="Group 10">
            <a:extLst>
              <a:ext uri="{FF2B5EF4-FFF2-40B4-BE49-F238E27FC236}">
                <a16:creationId xmlns:a16="http://schemas.microsoft.com/office/drawing/2014/main" id="{ADB1E72C-4CE0-6443-9423-7BDD42036F26}"/>
              </a:ext>
            </a:extLst>
          </p:cNvPr>
          <p:cNvGrpSpPr/>
          <p:nvPr/>
        </p:nvGrpSpPr>
        <p:grpSpPr>
          <a:xfrm>
            <a:off x="5698060" y="731852"/>
            <a:ext cx="2896816" cy="419410"/>
            <a:chOff x="0" y="0"/>
            <a:chExt cx="2896815" cy="419409"/>
          </a:xfrm>
        </p:grpSpPr>
        <p:sp>
          <p:nvSpPr>
            <p:cNvPr id="23" name="TextBox 11">
              <a:extLst>
                <a:ext uri="{FF2B5EF4-FFF2-40B4-BE49-F238E27FC236}">
                  <a16:creationId xmlns:a16="http://schemas.microsoft.com/office/drawing/2014/main" id="{F5761126-392B-E845-A93A-11022DCEAA59}"/>
                </a:ext>
              </a:extLst>
            </p:cNvPr>
            <p:cNvSpPr txBox="1"/>
            <p:nvPr/>
          </p:nvSpPr>
          <p:spPr>
            <a:xfrm>
              <a:off x="0" y="203968"/>
              <a:ext cx="2896815" cy="215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800">
                  <a:solidFill>
                    <a:srgbClr val="299B9C"/>
                  </a:solidFill>
                  <a:latin typeface="Garamond"/>
                  <a:ea typeface="Garamond"/>
                  <a:cs typeface="Garamond"/>
                  <a:sym typeface="Garamond"/>
                </a:defRPr>
              </a:lvl1pPr>
            </a:lstStyle>
            <a:p>
              <a:r>
                <a:rPr dirty="0"/>
                <a:t>The </a:t>
              </a:r>
              <a:r>
                <a:rPr lang="en-US" dirty="0"/>
                <a:t>Car owner</a:t>
              </a:r>
              <a:endParaRPr dirty="0"/>
            </a:p>
          </p:txBody>
        </p:sp>
        <p:sp>
          <p:nvSpPr>
            <p:cNvPr id="24" name="TextBox 12">
              <a:extLst>
                <a:ext uri="{FF2B5EF4-FFF2-40B4-BE49-F238E27FC236}">
                  <a16:creationId xmlns:a16="http://schemas.microsoft.com/office/drawing/2014/main" id="{A7DE96BA-07EC-444C-BDD7-74EDF97E84E3}"/>
                </a:ext>
              </a:extLst>
            </p:cNvPr>
            <p:cNvSpPr txBox="1"/>
            <p:nvPr/>
          </p:nvSpPr>
          <p:spPr>
            <a:xfrm>
              <a:off x="0" y="0"/>
              <a:ext cx="2831111" cy="243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1000" b="1">
                  <a:solidFill>
                    <a:srgbClr val="299B9C"/>
                  </a:solidFill>
                  <a:latin typeface="Garamond"/>
                  <a:ea typeface="Garamond"/>
                  <a:cs typeface="Garamond"/>
                  <a:sym typeface="Garamond"/>
                </a:defRPr>
              </a:lvl1pPr>
            </a:lstStyle>
            <a:p>
              <a:r>
                <a:t>Humans in the loop</a:t>
              </a:r>
            </a:p>
          </p:txBody>
        </p:sp>
      </p:grpSp>
      <p:grpSp>
        <p:nvGrpSpPr>
          <p:cNvPr id="25" name="Group 13">
            <a:extLst>
              <a:ext uri="{FF2B5EF4-FFF2-40B4-BE49-F238E27FC236}">
                <a16:creationId xmlns:a16="http://schemas.microsoft.com/office/drawing/2014/main" id="{024D4300-DDC0-9F49-BFD5-455D8FE22527}"/>
              </a:ext>
            </a:extLst>
          </p:cNvPr>
          <p:cNvGrpSpPr/>
          <p:nvPr/>
        </p:nvGrpSpPr>
        <p:grpSpPr>
          <a:xfrm>
            <a:off x="5698060" y="4062690"/>
            <a:ext cx="2896816" cy="542520"/>
            <a:chOff x="0" y="0"/>
            <a:chExt cx="2896815" cy="542519"/>
          </a:xfrm>
        </p:grpSpPr>
        <p:sp>
          <p:nvSpPr>
            <p:cNvPr id="26" name="TextBox 14">
              <a:extLst>
                <a:ext uri="{FF2B5EF4-FFF2-40B4-BE49-F238E27FC236}">
                  <a16:creationId xmlns:a16="http://schemas.microsoft.com/office/drawing/2014/main" id="{E00534C3-5F47-FE4E-BB65-4377E613CF8E}"/>
                </a:ext>
              </a:extLst>
            </p:cNvPr>
            <p:cNvSpPr txBox="1"/>
            <p:nvPr/>
          </p:nvSpPr>
          <p:spPr>
            <a:xfrm>
              <a:off x="0" y="203968"/>
              <a:ext cx="2896815" cy="338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just">
                <a:defRPr sz="800">
                  <a:solidFill>
                    <a:srgbClr val="299B9C"/>
                  </a:solidFill>
                  <a:latin typeface="Garamond"/>
                  <a:ea typeface="Garamond"/>
                  <a:cs typeface="Garamond"/>
                  <a:sym typeface="Garamond"/>
                </a:defRPr>
              </a:pPr>
              <a:r>
                <a:rPr lang="en-US" dirty="0"/>
                <a:t>Sophisticated technology adds to discomfort around, complex systems are slow on adoption</a:t>
              </a:r>
              <a:endParaRPr dirty="0"/>
            </a:p>
          </p:txBody>
        </p:sp>
        <p:sp>
          <p:nvSpPr>
            <p:cNvPr id="27" name="TextBox 21">
              <a:extLst>
                <a:ext uri="{FF2B5EF4-FFF2-40B4-BE49-F238E27FC236}">
                  <a16:creationId xmlns:a16="http://schemas.microsoft.com/office/drawing/2014/main" id="{D83F00FD-6F5F-0542-900E-1A3623F780AA}"/>
                </a:ext>
              </a:extLst>
            </p:cNvPr>
            <p:cNvSpPr txBox="1"/>
            <p:nvPr/>
          </p:nvSpPr>
          <p:spPr>
            <a:xfrm>
              <a:off x="0" y="0"/>
              <a:ext cx="2831111" cy="243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1000" b="1">
                  <a:solidFill>
                    <a:srgbClr val="299B9C"/>
                  </a:solidFill>
                  <a:latin typeface="Garamond"/>
                  <a:ea typeface="Garamond"/>
                  <a:cs typeface="Garamond"/>
                  <a:sym typeface="Garamond"/>
                </a:defRPr>
              </a:lvl1pPr>
            </a:lstStyle>
            <a:p>
              <a:r>
                <a:t>Touch points for trust</a:t>
              </a:r>
            </a:p>
          </p:txBody>
        </p:sp>
      </p:grpSp>
      <p:grpSp>
        <p:nvGrpSpPr>
          <p:cNvPr id="28" name="Group 23">
            <a:extLst>
              <a:ext uri="{FF2B5EF4-FFF2-40B4-BE49-F238E27FC236}">
                <a16:creationId xmlns:a16="http://schemas.microsoft.com/office/drawing/2014/main" id="{DAB283AF-1E47-984E-9D4A-BB0993CF0150}"/>
              </a:ext>
            </a:extLst>
          </p:cNvPr>
          <p:cNvGrpSpPr/>
          <p:nvPr/>
        </p:nvGrpSpPr>
        <p:grpSpPr>
          <a:xfrm>
            <a:off x="5714102" y="5079264"/>
            <a:ext cx="2896817" cy="542520"/>
            <a:chOff x="0" y="0"/>
            <a:chExt cx="2896815" cy="542519"/>
          </a:xfrm>
        </p:grpSpPr>
        <p:sp>
          <p:nvSpPr>
            <p:cNvPr id="29" name="TextBox 24">
              <a:extLst>
                <a:ext uri="{FF2B5EF4-FFF2-40B4-BE49-F238E27FC236}">
                  <a16:creationId xmlns:a16="http://schemas.microsoft.com/office/drawing/2014/main" id="{F5604AF4-3745-8749-A72D-D6CF1CFF7C2A}"/>
                </a:ext>
              </a:extLst>
            </p:cNvPr>
            <p:cNvSpPr txBox="1"/>
            <p:nvPr/>
          </p:nvSpPr>
          <p:spPr>
            <a:xfrm>
              <a:off x="0" y="203968"/>
              <a:ext cx="2896815" cy="338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800">
                  <a:solidFill>
                    <a:srgbClr val="299B9C"/>
                  </a:solidFill>
                  <a:latin typeface="Garamond"/>
                  <a:ea typeface="Garamond"/>
                  <a:cs typeface="Garamond"/>
                  <a:sym typeface="Garamond"/>
                </a:defRPr>
              </a:lvl1pPr>
            </a:lstStyle>
            <a:p>
              <a:r>
                <a:rPr lang="en-US" dirty="0"/>
                <a:t>Information exchange happens between the car and the pedestrian via personalization from the owner</a:t>
              </a:r>
            </a:p>
          </p:txBody>
        </p:sp>
        <p:sp>
          <p:nvSpPr>
            <p:cNvPr id="30" name="TextBox 25">
              <a:extLst>
                <a:ext uri="{FF2B5EF4-FFF2-40B4-BE49-F238E27FC236}">
                  <a16:creationId xmlns:a16="http://schemas.microsoft.com/office/drawing/2014/main" id="{DEC3093C-31E5-A641-B2B8-44FFDD6451F8}"/>
                </a:ext>
              </a:extLst>
            </p:cNvPr>
            <p:cNvSpPr txBox="1"/>
            <p:nvPr/>
          </p:nvSpPr>
          <p:spPr>
            <a:xfrm>
              <a:off x="0" y="0"/>
              <a:ext cx="2831111" cy="243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just">
                <a:defRPr sz="1000" b="1">
                  <a:solidFill>
                    <a:srgbClr val="299B9C"/>
                  </a:solidFill>
                  <a:latin typeface="Garamond"/>
                  <a:ea typeface="Garamond"/>
                  <a:cs typeface="Garamond"/>
                  <a:sym typeface="Garamond"/>
                </a:defRPr>
              </a:lvl1pPr>
            </a:lstStyle>
            <a:p>
              <a:r>
                <a:t>Information Exchange</a:t>
              </a:r>
            </a:p>
          </p:txBody>
        </p:sp>
      </p:grpSp>
      <p:pic>
        <p:nvPicPr>
          <p:cNvPr id="31" name="Picture 16" descr="Picture 16">
            <a:extLst>
              <a:ext uri="{FF2B5EF4-FFF2-40B4-BE49-F238E27FC236}">
                <a16:creationId xmlns:a16="http://schemas.microsoft.com/office/drawing/2014/main" id="{342B2906-A0AC-674A-9B2C-90ECF3D9909A}"/>
              </a:ext>
            </a:extLst>
          </p:cNvPr>
          <p:cNvPicPr>
            <a:picLocks noChangeAspect="1"/>
          </p:cNvPicPr>
          <p:nvPr/>
        </p:nvPicPr>
        <p:blipFill>
          <a:blip r:embed="rId2"/>
          <a:srcRect l="56504" t="19987" r="28245" b="57124"/>
          <a:stretch>
            <a:fillRect/>
          </a:stretch>
        </p:blipFill>
        <p:spPr>
          <a:xfrm>
            <a:off x="5710417" y="1243938"/>
            <a:ext cx="1510508" cy="15105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ln w="12700">
            <a:miter lim="400000"/>
          </a:ln>
        </p:spPr>
      </p:pic>
    </p:spTree>
    <p:extLst>
      <p:ext uri="{BB962C8B-B14F-4D97-AF65-F5344CB8AC3E}">
        <p14:creationId xmlns:p14="http://schemas.microsoft.com/office/powerpoint/2010/main" val="4125580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p:txBody>
          <a:bodyPr/>
          <a:lstStyle/>
          <a:p>
            <a:fld id="{3264E244-8929-2D4B-99C9-FA7B886D015F}" type="slidenum">
              <a:rPr lang="en-US" smtClean="0"/>
              <a:t>9</a:t>
            </a:fld>
            <a:endParaRPr lang="en-US"/>
          </a:p>
        </p:txBody>
      </p:sp>
      <p:sp>
        <p:nvSpPr>
          <p:cNvPr id="6" name="TextBox 5">
            <a:extLst>
              <a:ext uri="{FF2B5EF4-FFF2-40B4-BE49-F238E27FC236}">
                <a16:creationId xmlns:a16="http://schemas.microsoft.com/office/drawing/2014/main" id="{BBC3031D-07BA-B744-A257-76F8B8D3F3BF}"/>
              </a:ext>
            </a:extLst>
          </p:cNvPr>
          <p:cNvSpPr txBox="1"/>
          <p:nvPr/>
        </p:nvSpPr>
        <p:spPr>
          <a:xfrm>
            <a:off x="1249363" y="729498"/>
            <a:ext cx="5341442"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2.2 Autonomous Technology ~ About</a:t>
            </a:r>
          </a:p>
        </p:txBody>
      </p:sp>
      <p:sp>
        <p:nvSpPr>
          <p:cNvPr id="10" name="TextBox 9">
            <a:extLst>
              <a:ext uri="{FF2B5EF4-FFF2-40B4-BE49-F238E27FC236}">
                <a16:creationId xmlns:a16="http://schemas.microsoft.com/office/drawing/2014/main" id="{09B4828F-42A5-754D-A3D0-D35CC4E5B19F}"/>
              </a:ext>
            </a:extLst>
          </p:cNvPr>
          <p:cNvSpPr txBox="1"/>
          <p:nvPr/>
        </p:nvSpPr>
        <p:spPr>
          <a:xfrm>
            <a:off x="5476979" y="759922"/>
            <a:ext cx="3703637" cy="1785104"/>
          </a:xfrm>
          <a:prstGeom prst="rect">
            <a:avLst/>
          </a:prstGeom>
          <a:noFill/>
        </p:spPr>
        <p:txBody>
          <a:bodyPr wrap="square" rtlCol="0">
            <a:spAutoFit/>
          </a:bodyPr>
          <a:lstStyle/>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humans. AS leverage these powers to work independent of human assistance. Therefore, we as humans are shifting parts of our responsibilities which are better handled by Autonomous systems to take out time for activities that demand human intellect and rationale.</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Autonomous systems are rapidly being deployed in various domains like mobility, industrial manufacturing aerial surveillance to support as technical support.</a:t>
            </a:r>
          </a:p>
          <a:p>
            <a:pPr algn="just"/>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3" name="TextBox 12">
            <a:extLst>
              <a:ext uri="{FF2B5EF4-FFF2-40B4-BE49-F238E27FC236}">
                <a16:creationId xmlns:a16="http://schemas.microsoft.com/office/drawing/2014/main" id="{F01E540C-C606-3C40-96A8-5EA7DA3D6C6D}"/>
              </a:ext>
            </a:extLst>
          </p:cNvPr>
          <p:cNvSpPr txBox="1"/>
          <p:nvPr/>
        </p:nvSpPr>
        <p:spPr>
          <a:xfrm>
            <a:off x="1249363" y="1385565"/>
            <a:ext cx="3690772" cy="1107996"/>
          </a:xfrm>
          <a:prstGeom prst="rect">
            <a:avLst/>
          </a:prstGeom>
          <a:noFill/>
        </p:spPr>
        <p:txBody>
          <a:bodyPr wrap="square" rtlCol="0">
            <a:spAutoFit/>
          </a:bodyPr>
          <a:lstStyle/>
          <a:p>
            <a:pPr algn="just"/>
            <a:r>
              <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rPr>
              <a:t>To start with, the project aimed to understand the domain of Autonomous System with technical clarity which included understanding the core idea of autonomy, its role in autonomous systems and the core structure of an autonomous system.</a:t>
            </a:r>
          </a:p>
          <a:p>
            <a:pPr algn="just"/>
            <a:endParaRPr lang="en-US" sz="1100">
              <a:solidFill>
                <a:srgbClr val="299B9C"/>
              </a:solidFill>
              <a:latin typeface="Calibri" panose="020F0502020204030204" pitchFamily="34" charset="0"/>
              <a:ea typeface="Helvetica Neue" panose="02000503000000020004" pitchFamily="2" charset="0"/>
              <a:cs typeface="Calibri" panose="020F0502020204030204" pitchFamily="34" charset="0"/>
            </a:endParaRPr>
          </a:p>
        </p:txBody>
      </p:sp>
      <p:sp>
        <p:nvSpPr>
          <p:cNvPr id="15" name="TextBox 14">
            <a:extLst>
              <a:ext uri="{FF2B5EF4-FFF2-40B4-BE49-F238E27FC236}">
                <a16:creationId xmlns:a16="http://schemas.microsoft.com/office/drawing/2014/main" id="{C15535EA-D4D7-0048-9CC0-823E93F24271}"/>
              </a:ext>
            </a:extLst>
          </p:cNvPr>
          <p:cNvSpPr txBox="1"/>
          <p:nvPr/>
        </p:nvSpPr>
        <p:spPr>
          <a:xfrm>
            <a:off x="1249363" y="2359911"/>
            <a:ext cx="3703637" cy="3816429"/>
          </a:xfrm>
          <a:prstGeom prst="rect">
            <a:avLst/>
          </a:prstGeom>
          <a:noFill/>
        </p:spPr>
        <p:txBody>
          <a:bodyPr wrap="square" rtlCol="0">
            <a:spAutoFit/>
          </a:bodyPr>
          <a:lstStyle/>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WHAT IS AUTONOMY?</a:t>
            </a: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According to Cambridge dictionary, autonomy is the ability to make your own decisions without being controlled by someone else. We take this definition as the basis of autonomy through the project. Autonomy defined the ability someone/something has to be independent, govern itself and make their decision for themselves. </a:t>
            </a:r>
          </a:p>
          <a:p>
            <a:pPr algn="just"/>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WHAT ARE AUTONOMOUS SYSTEMS</a:t>
            </a:r>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pPr algn="just"/>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Fully autonomous Systems are complex technical systems which are capable of making their own decision without human intervention. Autonomous systems include a variety of technologies like self driving cars, unmanned aerial vehicles, drones, robots in manufacturing industry etc. Autonomous Systems are systems capable of making their own decision &amp; framing a plan of action to achieve a goal while understanding/keeping in mind the changing context and situation around them and actively adapting to it.</a:t>
            </a:r>
          </a:p>
          <a:p>
            <a:pPr algn="just"/>
            <a:endPar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a:p>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NEED AND POPULARITY OF AUTONOMOUS SYSTEMS</a:t>
            </a:r>
            <a:b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br>
            <a:r>
              <a:rPr lang="en-US" sz="11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Due to advancement in technology, machines are capable of doing work much more efficiently, accurately and fast than, </a:t>
            </a:r>
          </a:p>
        </p:txBody>
      </p:sp>
      <p:sp>
        <p:nvSpPr>
          <p:cNvPr id="7" name="Rectangle 6">
            <a:extLst>
              <a:ext uri="{FF2B5EF4-FFF2-40B4-BE49-F238E27FC236}">
                <a16:creationId xmlns:a16="http://schemas.microsoft.com/office/drawing/2014/main" id="{13ECC37F-9C56-2A44-A573-4165F9EE65C1}"/>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BFF73D-3C6A-C84D-AA7A-ACEB5236CF12}"/>
              </a:ext>
            </a:extLst>
          </p:cNvPr>
          <p:cNvPicPr>
            <a:picLocks noChangeAspect="1"/>
          </p:cNvPicPr>
          <p:nvPr/>
        </p:nvPicPr>
        <p:blipFill rotWithShape="1">
          <a:blip r:embed="rId2"/>
          <a:srcRect l="23713" r="5101"/>
          <a:stretch/>
        </p:blipFill>
        <p:spPr>
          <a:xfrm>
            <a:off x="5476979" y="2295567"/>
            <a:ext cx="3691761" cy="3457420"/>
          </a:xfrm>
          <a:prstGeom prst="rect">
            <a:avLst/>
          </a:prstGeom>
        </p:spPr>
      </p:pic>
      <p:sp>
        <p:nvSpPr>
          <p:cNvPr id="14" name="TextBox 13">
            <a:extLst>
              <a:ext uri="{FF2B5EF4-FFF2-40B4-BE49-F238E27FC236}">
                <a16:creationId xmlns:a16="http://schemas.microsoft.com/office/drawing/2014/main" id="{8BBCD645-B235-034D-B8DE-638E6D2080E9}"/>
              </a:ext>
            </a:extLst>
          </p:cNvPr>
          <p:cNvSpPr txBox="1"/>
          <p:nvPr/>
        </p:nvSpPr>
        <p:spPr>
          <a:xfrm>
            <a:off x="5198753" y="5852051"/>
            <a:ext cx="4122099" cy="261610"/>
          </a:xfrm>
          <a:prstGeom prst="rect">
            <a:avLst/>
          </a:prstGeom>
          <a:noFill/>
        </p:spPr>
        <p:txBody>
          <a:bodyPr wrap="square" rtlCol="0">
            <a:spAutoFit/>
          </a:bodyPr>
          <a:lstStyle/>
          <a:p>
            <a:pPr algn="ctr"/>
            <a:r>
              <a:rPr lang="en-US" sz="11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Image 1. Siemens Autonomous System</a:t>
            </a:r>
          </a:p>
        </p:txBody>
      </p:sp>
    </p:spTree>
    <p:extLst>
      <p:ext uri="{BB962C8B-B14F-4D97-AF65-F5344CB8AC3E}">
        <p14:creationId xmlns:p14="http://schemas.microsoft.com/office/powerpoint/2010/main" val="39619999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lide Number Placeholder 3"/>
          <p:cNvSpPr txBox="1">
            <a:spLocks noGrp="1"/>
          </p:cNvSpPr>
          <p:nvPr>
            <p:ph type="sldNum" sz="quarter" idx="2"/>
          </p:nvPr>
        </p:nvSpPr>
        <p:spPr>
          <a:xfrm>
            <a:off x="8966339" y="6414761"/>
            <a:ext cx="258625"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90</a:t>
            </a:fld>
            <a:endParaRPr/>
          </a:p>
        </p:txBody>
      </p:sp>
      <p:pic>
        <p:nvPicPr>
          <p:cNvPr id="198" name="Image Gallery" descr="Image Gallery"/>
          <p:cNvPicPr>
            <a:picLocks noChangeAspect="1"/>
          </p:cNvPicPr>
          <p:nvPr/>
        </p:nvPicPr>
        <p:blipFill>
          <a:blip r:embed="rId2"/>
          <a:stretch>
            <a:fillRect/>
          </a:stretch>
        </p:blipFill>
        <p:spPr>
          <a:xfrm>
            <a:off x="1367800" y="540268"/>
            <a:ext cx="7291708" cy="3556932"/>
          </a:xfrm>
          <a:prstGeom prst="rect">
            <a:avLst/>
          </a:prstGeom>
          <a:ln w="12700">
            <a:miter lim="400000"/>
          </a:ln>
        </p:spPr>
      </p:pic>
      <p:sp>
        <p:nvSpPr>
          <p:cNvPr id="199" name="TextBox 13"/>
          <p:cNvSpPr txBox="1"/>
          <p:nvPr/>
        </p:nvSpPr>
        <p:spPr>
          <a:xfrm>
            <a:off x="965909" y="4710896"/>
            <a:ext cx="8095490" cy="1190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a:solidFill>
                  <a:srgbClr val="299B9C"/>
                </a:solidFill>
              </a:defRPr>
            </a:pPr>
            <a:r>
              <a:t>Customise your car with your Personality</a:t>
            </a:r>
          </a:p>
          <a:p>
            <a:pPr algn="just">
              <a:defRPr sz="1100">
                <a:solidFill>
                  <a:srgbClr val="262626"/>
                </a:solidFill>
              </a:defRPr>
            </a:pPr>
            <a:br/>
            <a:endParaRPr/>
          </a:p>
          <a:p>
            <a:pPr algn="just">
              <a:defRPr sz="1100">
                <a:solidFill>
                  <a:srgbClr val="262626"/>
                </a:solidFill>
              </a:defRPr>
            </a:pPr>
            <a:r>
              <a:t>The smart system will help users to customise and showcase their individuality through the ability to add custom sticks and messages on the glass panels which acts as mirrors/ screen to portray one’s creativity/ individuality.</a:t>
            </a:r>
          </a:p>
        </p:txBody>
      </p:sp>
    </p:spTree>
    <p:extLst>
      <p:ext uri="{BB962C8B-B14F-4D97-AF65-F5344CB8AC3E}">
        <p14:creationId xmlns:p14="http://schemas.microsoft.com/office/powerpoint/2010/main" val="34849901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lide Number Placeholder 3"/>
          <p:cNvSpPr txBox="1">
            <a:spLocks noGrp="1"/>
          </p:cNvSpPr>
          <p:nvPr>
            <p:ph type="sldNum" sz="quarter" idx="2"/>
          </p:nvPr>
        </p:nvSpPr>
        <p:spPr>
          <a:xfrm>
            <a:off x="8966339" y="6414761"/>
            <a:ext cx="258625"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91</a:t>
            </a:fld>
            <a:endParaRPr/>
          </a:p>
        </p:txBody>
      </p:sp>
      <p:pic>
        <p:nvPicPr>
          <p:cNvPr id="202" name="Image Gallery" descr="Image Gallery"/>
          <p:cNvPicPr>
            <a:picLocks noChangeAspect="1"/>
          </p:cNvPicPr>
          <p:nvPr/>
        </p:nvPicPr>
        <p:blipFill>
          <a:blip r:embed="rId2"/>
          <a:srcRect/>
          <a:stretch>
            <a:fillRect/>
          </a:stretch>
        </p:blipFill>
        <p:spPr>
          <a:xfrm>
            <a:off x="1163341" y="940063"/>
            <a:ext cx="7579318" cy="2723034"/>
          </a:xfrm>
          <a:prstGeom prst="rect">
            <a:avLst/>
          </a:prstGeom>
          <a:ln w="12700">
            <a:miter lim="400000"/>
          </a:ln>
        </p:spPr>
      </p:pic>
      <p:sp>
        <p:nvSpPr>
          <p:cNvPr id="203" name="TextBox 13"/>
          <p:cNvSpPr txBox="1"/>
          <p:nvPr/>
        </p:nvSpPr>
        <p:spPr>
          <a:xfrm>
            <a:off x="965909" y="4710896"/>
            <a:ext cx="8095490" cy="135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a:solidFill>
                  <a:srgbClr val="299B9C"/>
                </a:solidFill>
              </a:defRPr>
            </a:pPr>
            <a:r>
              <a:t>Themes and Categories for Fun-tainment</a:t>
            </a:r>
          </a:p>
          <a:p>
            <a:pPr algn="just">
              <a:defRPr sz="1100">
                <a:solidFill>
                  <a:srgbClr val="262626"/>
                </a:solidFill>
              </a:defRPr>
            </a:pPr>
            <a:br/>
            <a:endParaRPr/>
          </a:p>
          <a:p>
            <a:pPr algn="just">
              <a:defRPr sz="1100">
                <a:solidFill>
                  <a:srgbClr val="262626"/>
                </a:solidFill>
              </a:defRPr>
            </a:pPr>
            <a:r>
              <a:t>The smart system will help users to select from various themes such as Christmas, new years eve, summer, winter.. spring etc. They will have broader categories as weather, sports, nations etc.. which will help them customise the exterior of the car adding to their personality and freedom of expression.</a:t>
            </a:r>
          </a:p>
        </p:txBody>
      </p:sp>
    </p:spTree>
    <p:extLst>
      <p:ext uri="{BB962C8B-B14F-4D97-AF65-F5344CB8AC3E}">
        <p14:creationId xmlns:p14="http://schemas.microsoft.com/office/powerpoint/2010/main" val="3197408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64C26A-34C8-2C4B-ABEF-0D8B6B7E6B95}"/>
              </a:ext>
            </a:extLst>
          </p:cNvPr>
          <p:cNvSpPr>
            <a:spLocks noGrp="1"/>
          </p:cNvSpPr>
          <p:nvPr>
            <p:ph type="sldNum" sz="quarter" idx="12"/>
          </p:nvPr>
        </p:nvSpPr>
        <p:spPr>
          <a:xfrm>
            <a:off x="6996113" y="6356352"/>
            <a:ext cx="2228850" cy="365125"/>
          </a:xfrm>
        </p:spPr>
        <p:txBody>
          <a:bodyPr/>
          <a:lstStyle/>
          <a:p>
            <a:fld id="{3264E244-8929-2D4B-99C9-FA7B886D015F}" type="slidenum">
              <a:rPr lang="en-US" smtClean="0"/>
              <a:t>92</a:t>
            </a:fld>
            <a:endParaRPr lang="en-US"/>
          </a:p>
        </p:txBody>
      </p:sp>
      <p:sp>
        <p:nvSpPr>
          <p:cNvPr id="7" name="TextBox 6">
            <a:extLst>
              <a:ext uri="{FF2B5EF4-FFF2-40B4-BE49-F238E27FC236}">
                <a16:creationId xmlns:a16="http://schemas.microsoft.com/office/drawing/2014/main" id="{5BD60AD5-9E51-D048-9748-1FE4A81A9E68}"/>
              </a:ext>
            </a:extLst>
          </p:cNvPr>
          <p:cNvSpPr txBox="1"/>
          <p:nvPr/>
        </p:nvSpPr>
        <p:spPr>
          <a:xfrm>
            <a:off x="1249363" y="729498"/>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References</a:t>
            </a:r>
          </a:p>
        </p:txBody>
      </p:sp>
      <p:sp>
        <p:nvSpPr>
          <p:cNvPr id="9" name="Rectangle 8">
            <a:extLst>
              <a:ext uri="{FF2B5EF4-FFF2-40B4-BE49-F238E27FC236}">
                <a16:creationId xmlns:a16="http://schemas.microsoft.com/office/drawing/2014/main" id="{F4BDC7C8-57F1-0A42-956A-1550AC15A7D7}"/>
              </a:ext>
            </a:extLst>
          </p:cNvPr>
          <p:cNvSpPr/>
          <p:nvPr/>
        </p:nvSpPr>
        <p:spPr>
          <a:xfrm>
            <a:off x="-22302" y="799896"/>
            <a:ext cx="1025912" cy="159969"/>
          </a:xfrm>
          <a:prstGeom prst="rect">
            <a:avLst/>
          </a:prstGeom>
          <a:solidFill>
            <a:srgbClr val="299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9A3A5C1-4B39-D743-B5E4-4A54CCE6261C}"/>
              </a:ext>
            </a:extLst>
          </p:cNvPr>
          <p:cNvSpPr txBox="1"/>
          <p:nvPr/>
        </p:nvSpPr>
        <p:spPr>
          <a:xfrm>
            <a:off x="1249363" y="1385565"/>
            <a:ext cx="3703637" cy="2123658"/>
          </a:xfrm>
          <a:prstGeom prst="rect">
            <a:avLst/>
          </a:prstGeom>
          <a:noFill/>
        </p:spPr>
        <p:txBody>
          <a:bodyPr wrap="square" rtlCol="0">
            <a:spAutoFit/>
          </a:bodyPr>
          <a:lstStyle/>
          <a:p>
            <a:pPr marL="228600" indent="-228600" algn="just">
              <a:buFont typeface="+mj-lt"/>
              <a:buAutoNum type="arabicPeriod"/>
            </a:pPr>
            <a:r>
              <a:rPr lang="en-IN" sz="1100" dirty="0"/>
              <a:t>https://</a:t>
            </a:r>
            <a:r>
              <a:rPr lang="en-IN" sz="1100" dirty="0" err="1"/>
              <a:t>www.voxco.com</a:t>
            </a:r>
            <a:r>
              <a:rPr lang="en-IN" sz="1100" dirty="0"/>
              <a:t>/blog/exploratory-research/ </a:t>
            </a:r>
          </a:p>
          <a:p>
            <a:pPr marL="228600" indent="-228600" algn="just">
              <a:buFont typeface="+mj-lt"/>
              <a:buAutoNum type="arabicPeriod"/>
            </a:pPr>
            <a:r>
              <a:rPr lang="en-IN" sz="1100" dirty="0"/>
              <a:t>https://</a:t>
            </a:r>
            <a:r>
              <a:rPr lang="en-IN" sz="1100" dirty="0" err="1"/>
              <a:t>courses.lumenlearning.com</a:t>
            </a:r>
            <a:r>
              <a:rPr lang="en-IN" sz="1100" dirty="0"/>
              <a:t>/</a:t>
            </a:r>
            <a:r>
              <a:rPr lang="en-IN" sz="1100" dirty="0" err="1"/>
              <a:t>suny</a:t>
            </a:r>
            <a:r>
              <a:rPr lang="en-IN" sz="1100" dirty="0"/>
              <a:t>-</a:t>
            </a:r>
            <a:r>
              <a:rPr lang="en-IN" sz="1100" dirty="0" err="1"/>
              <a:t>hccc</a:t>
            </a:r>
            <a:r>
              <a:rPr lang="en-IN" sz="1100" dirty="0"/>
              <a:t>-research-methods/chapter/chapter-12-interpretive-research/ </a:t>
            </a:r>
          </a:p>
          <a:p>
            <a:pPr marL="228600" indent="-228600" algn="just">
              <a:buFont typeface="+mj-lt"/>
              <a:buAutoNum type="arabicPeriod"/>
            </a:pPr>
            <a:r>
              <a:rPr lang="en-IN" sz="1100" dirty="0" err="1"/>
              <a:t>Voros</a:t>
            </a:r>
            <a:r>
              <a:rPr lang="en-IN" sz="1100" dirty="0"/>
              <a:t>, J 2017, ‘Big History and anticipation: Using Big History as a framework for global foresight’, in R </a:t>
            </a:r>
            <a:r>
              <a:rPr lang="en-IN" sz="1100" dirty="0" err="1"/>
              <a:t>Poli</a:t>
            </a:r>
            <a:r>
              <a:rPr lang="en-IN" sz="1100" dirty="0"/>
              <a:t> (ed.) </a:t>
            </a:r>
            <a:r>
              <a:rPr lang="en-IN" sz="1100" i="1" dirty="0"/>
              <a:t>Handbook of anticipation: Theoretical and applied aspects of the use of future in decision making</a:t>
            </a:r>
            <a:r>
              <a:rPr lang="en-IN" sz="1100" dirty="0"/>
              <a:t>, Springer International</a:t>
            </a:r>
          </a:p>
          <a:p>
            <a:pPr marL="228600" indent="-228600" algn="just">
              <a:buFont typeface="+mj-lt"/>
              <a:buAutoNum type="arabicPeriod"/>
            </a:pPr>
            <a:r>
              <a:rPr lang="en-IN"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M. Luck, and M. </a:t>
            </a:r>
            <a:r>
              <a:rPr lang="en-IN" sz="1100" dirty="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d’Inverno</a:t>
            </a:r>
            <a:r>
              <a:rPr lang="en-IN"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1995, A formal framework for agency and </a:t>
            </a:r>
            <a:r>
              <a:rPr lang="en-IN" sz="1100" dirty="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atunomy</a:t>
            </a:r>
            <a:r>
              <a:rPr lang="en-IN"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a:t>
            </a:r>
          </a:p>
          <a:p>
            <a:pPr marL="228600" indent="-228600" algn="just">
              <a:buFont typeface="+mj-lt"/>
              <a:buAutoNum type="arabicPeriod"/>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Motivation in psychology (</a:t>
            </a:r>
            <a:r>
              <a:rPr lang="en-US" sz="1100" dirty="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Kunda</a:t>
            </a: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 1990)</a:t>
            </a:r>
          </a:p>
          <a:p>
            <a:pPr marL="228600" indent="-228600" algn="just">
              <a:buFont typeface="+mj-lt"/>
              <a:buAutoNum type="arabicPeriod"/>
            </a:pP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http://collaborative-</a:t>
            </a:r>
            <a:r>
              <a:rPr lang="en-US" sz="1100" dirty="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intelligence.org</a:t>
            </a:r>
            <a:r>
              <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t>
            </a:r>
            <a:r>
              <a:rPr lang="en-US" sz="1100" dirty="0" err="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autonomy.html</a:t>
            </a:r>
            <a:endParaRPr lang="en-US" sz="1100" dirty="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
        <p:nvSpPr>
          <p:cNvPr id="6" name="TextBox 5">
            <a:extLst>
              <a:ext uri="{FF2B5EF4-FFF2-40B4-BE49-F238E27FC236}">
                <a16:creationId xmlns:a16="http://schemas.microsoft.com/office/drawing/2014/main" id="{DF39030B-520E-F14A-BF8B-D3336ECF0FB2}"/>
              </a:ext>
            </a:extLst>
          </p:cNvPr>
          <p:cNvSpPr txBox="1"/>
          <p:nvPr/>
        </p:nvSpPr>
        <p:spPr>
          <a:xfrm>
            <a:off x="5717521" y="728195"/>
            <a:ext cx="8376958" cy="307777"/>
          </a:xfrm>
          <a:prstGeom prst="rect">
            <a:avLst/>
          </a:prstGeom>
          <a:noFill/>
        </p:spPr>
        <p:txBody>
          <a:bodyPr wrap="square" rtlCol="0">
            <a:spAutoFit/>
          </a:bodyPr>
          <a:lstStyle/>
          <a:p>
            <a:r>
              <a:rPr lang="en-US" sz="1400" b="1">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rPr>
              <a:t>Tool References</a:t>
            </a:r>
          </a:p>
        </p:txBody>
      </p:sp>
      <p:sp>
        <p:nvSpPr>
          <p:cNvPr id="11" name="TextBox 10">
            <a:extLst>
              <a:ext uri="{FF2B5EF4-FFF2-40B4-BE49-F238E27FC236}">
                <a16:creationId xmlns:a16="http://schemas.microsoft.com/office/drawing/2014/main" id="{8CE58143-5308-064A-B9EA-E9F3C26205F5}"/>
              </a:ext>
            </a:extLst>
          </p:cNvPr>
          <p:cNvSpPr txBox="1"/>
          <p:nvPr/>
        </p:nvSpPr>
        <p:spPr>
          <a:xfrm>
            <a:off x="5717521" y="1384262"/>
            <a:ext cx="3703637" cy="600164"/>
          </a:xfrm>
          <a:prstGeom prst="rect">
            <a:avLst/>
          </a:prstGeom>
          <a:noFill/>
        </p:spPr>
        <p:txBody>
          <a:bodyPr wrap="square" rtlCol="0">
            <a:spAutoFit/>
          </a:bodyPr>
          <a:lstStyle/>
          <a:p>
            <a:pPr marL="228600" indent="-228600" algn="just">
              <a:buFont typeface="+mj-lt"/>
              <a:buAutoNum type="arabicPeriod"/>
            </a:pPr>
            <a:r>
              <a:rPr lang="en-IN" sz="1100"/>
              <a:t>Collaboration Framework – Miro https://</a:t>
            </a:r>
            <a:r>
              <a:rPr lang="en-IN" sz="1100" err="1"/>
              <a:t>miro.com</a:t>
            </a:r>
            <a:r>
              <a:rPr lang="en-IN" sz="1100"/>
              <a:t>/welcome/sr6RxjMPG91JU3Lvia83WAvTzXoNnteuKRRxeorqE2fmMID41WIODaIq2xmgbg5s </a:t>
            </a:r>
            <a:endParaRPr lang="en-US" sz="800">
              <a:solidFill>
                <a:schemeClr val="tx1">
                  <a:lumMod val="85000"/>
                  <a:lumOff val="15000"/>
                </a:schemeClr>
              </a:solidFill>
              <a:latin typeface="Calibri" panose="020F0502020204030204" pitchFamily="34" charset="0"/>
              <a:ea typeface="Helvetica Neue" panose="02000503000000020004" pitchFamily="2" charset="0"/>
              <a:cs typeface="Calibri" panose="020F0502020204030204" pitchFamily="34" charset="0"/>
            </a:endParaRPr>
          </a:p>
        </p:txBody>
      </p:sp>
    </p:spTree>
    <p:extLst>
      <p:ext uri="{BB962C8B-B14F-4D97-AF65-F5344CB8AC3E}">
        <p14:creationId xmlns:p14="http://schemas.microsoft.com/office/powerpoint/2010/main" val="7945911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DCACD7-3A7F-E646-A76F-093CCBE8F2F8}"/>
              </a:ext>
            </a:extLst>
          </p:cNvPr>
          <p:cNvSpPr>
            <a:spLocks noGrp="1"/>
          </p:cNvSpPr>
          <p:nvPr>
            <p:ph type="sldNum" sz="quarter" idx="12"/>
          </p:nvPr>
        </p:nvSpPr>
        <p:spPr/>
        <p:txBody>
          <a:bodyPr/>
          <a:lstStyle/>
          <a:p>
            <a:fld id="{3264E244-8929-2D4B-99C9-FA7B886D015F}" type="slidenum">
              <a:rPr lang="en-US" smtClean="0"/>
              <a:t>93</a:t>
            </a:fld>
            <a:endParaRPr lang="en-US"/>
          </a:p>
        </p:txBody>
      </p:sp>
      <p:sp>
        <p:nvSpPr>
          <p:cNvPr id="5" name="TextBox 4">
            <a:extLst>
              <a:ext uri="{FF2B5EF4-FFF2-40B4-BE49-F238E27FC236}">
                <a16:creationId xmlns:a16="http://schemas.microsoft.com/office/drawing/2014/main" id="{EE163563-C342-EB43-8A0E-B7CF423E8536}"/>
              </a:ext>
            </a:extLst>
          </p:cNvPr>
          <p:cNvSpPr txBox="1"/>
          <p:nvPr/>
        </p:nvSpPr>
        <p:spPr>
          <a:xfrm>
            <a:off x="3558877" y="3105835"/>
            <a:ext cx="2788247" cy="646331"/>
          </a:xfrm>
          <a:prstGeom prst="rect">
            <a:avLst/>
          </a:prstGeom>
          <a:noFill/>
        </p:spPr>
        <p:txBody>
          <a:bodyPr wrap="square" rtlCol="0">
            <a:spAutoFit/>
          </a:bodyPr>
          <a:lstStyle/>
          <a:p>
            <a:pPr algn="ctr"/>
            <a:r>
              <a:rPr lang="en-US" sz="3600" dirty="0">
                <a:ea typeface="Helvetica Neue" panose="02000503000000020004" pitchFamily="2" charset="0"/>
                <a:cs typeface="Helvetica Neue" panose="02000503000000020004" pitchFamily="2" charset="0"/>
              </a:rPr>
              <a:t>Thank you</a:t>
            </a:r>
          </a:p>
        </p:txBody>
      </p:sp>
    </p:spTree>
    <p:extLst>
      <p:ext uri="{BB962C8B-B14F-4D97-AF65-F5344CB8AC3E}">
        <p14:creationId xmlns:p14="http://schemas.microsoft.com/office/powerpoint/2010/main" val="13447519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8135</Words>
  <Application>Microsoft Macintosh PowerPoint</Application>
  <PresentationFormat>A4 Paper (210x297 mm)</PresentationFormat>
  <Paragraphs>797</Paragraphs>
  <Slides>93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Garamond</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CHANCHAL  PRAJAPATI</dc:creator>
  <cp:lastModifiedBy>CHANCHAL  PRAJAPATI</cp:lastModifiedBy>
  <cp:revision>52</cp:revision>
  <cp:lastPrinted>2024-07-10T07:42:42Z</cp:lastPrinted>
  <dcterms:created xsi:type="dcterms:W3CDTF">2021-12-24T11:10:37Z</dcterms:created>
  <dcterms:modified xsi:type="dcterms:W3CDTF">2024-07-10T07:44:36Z</dcterms:modified>
</cp:coreProperties>
</file>